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2"/>
  </p:notesMasterIdLst>
  <p:handoutMasterIdLst>
    <p:handoutMasterId r:id="rId63"/>
  </p:handoutMasterIdLst>
  <p:sldIdLst>
    <p:sldId id="4474" r:id="rId5"/>
    <p:sldId id="2076138638" r:id="rId6"/>
    <p:sldId id="4483" r:id="rId7"/>
    <p:sldId id="2076138751" r:id="rId8"/>
    <p:sldId id="2076138576" r:id="rId9"/>
    <p:sldId id="2076138769" r:id="rId10"/>
    <p:sldId id="2076138707" r:id="rId11"/>
    <p:sldId id="2076138708" r:id="rId12"/>
    <p:sldId id="2076138700" r:id="rId13"/>
    <p:sldId id="2076138712" r:id="rId14"/>
    <p:sldId id="2076138715" r:id="rId15"/>
    <p:sldId id="2076138750" r:id="rId16"/>
    <p:sldId id="2076138724" r:id="rId17"/>
    <p:sldId id="2076138740" r:id="rId18"/>
    <p:sldId id="4517" r:id="rId19"/>
    <p:sldId id="308" r:id="rId20"/>
    <p:sldId id="2076138741" r:id="rId21"/>
    <p:sldId id="2076138748" r:id="rId22"/>
    <p:sldId id="2076138768" r:id="rId23"/>
    <p:sldId id="2076138738" r:id="rId24"/>
    <p:sldId id="2076138749" r:id="rId25"/>
    <p:sldId id="2076138762" r:id="rId26"/>
    <p:sldId id="2076138763" r:id="rId27"/>
    <p:sldId id="2076138764" r:id="rId28"/>
    <p:sldId id="2076138743" r:id="rId29"/>
    <p:sldId id="2076138744" r:id="rId30"/>
    <p:sldId id="2076138746" r:id="rId31"/>
    <p:sldId id="2076138747" r:id="rId32"/>
    <p:sldId id="2076138745" r:id="rId33"/>
    <p:sldId id="2076138752" r:id="rId34"/>
    <p:sldId id="2076138725" r:id="rId35"/>
    <p:sldId id="2076138753" r:id="rId36"/>
    <p:sldId id="2076138731" r:id="rId37"/>
    <p:sldId id="2076138754" r:id="rId38"/>
    <p:sldId id="2076138735" r:id="rId39"/>
    <p:sldId id="2076138757" r:id="rId40"/>
    <p:sldId id="2076138759" r:id="rId41"/>
    <p:sldId id="2076138733" r:id="rId42"/>
    <p:sldId id="2076138727" r:id="rId43"/>
    <p:sldId id="2076138756" r:id="rId44"/>
    <p:sldId id="2076138758" r:id="rId45"/>
    <p:sldId id="2076138728" r:id="rId46"/>
    <p:sldId id="2076138767" r:id="rId47"/>
    <p:sldId id="2076138563" r:id="rId48"/>
    <p:sldId id="2076138766" r:id="rId49"/>
    <p:sldId id="2076138765" r:id="rId50"/>
    <p:sldId id="2076138560" r:id="rId51"/>
    <p:sldId id="2076138567" r:id="rId52"/>
    <p:sldId id="2076138760" r:id="rId53"/>
    <p:sldId id="2076138729" r:id="rId54"/>
    <p:sldId id="2076138761" r:id="rId55"/>
    <p:sldId id="328" r:id="rId56"/>
    <p:sldId id="4510" r:id="rId57"/>
    <p:sldId id="2076138737" r:id="rId58"/>
    <p:sldId id="2076138730" r:id="rId59"/>
    <p:sldId id="2076138723" r:id="rId60"/>
    <p:sldId id="4505" r:id="rId61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751"/>
            <p14:sldId id="2076138576"/>
            <p14:sldId id="2076138769"/>
            <p14:sldId id="2076138707"/>
            <p14:sldId id="2076138708"/>
            <p14:sldId id="2076138700"/>
            <p14:sldId id="2076138712"/>
            <p14:sldId id="2076138715"/>
            <p14:sldId id="2076138750"/>
            <p14:sldId id="2076138724"/>
            <p14:sldId id="2076138740"/>
            <p14:sldId id="4517"/>
            <p14:sldId id="308"/>
            <p14:sldId id="2076138741"/>
            <p14:sldId id="2076138748"/>
            <p14:sldId id="2076138768"/>
            <p14:sldId id="2076138738"/>
            <p14:sldId id="2076138749"/>
            <p14:sldId id="2076138762"/>
            <p14:sldId id="2076138763"/>
            <p14:sldId id="2076138764"/>
            <p14:sldId id="2076138743"/>
            <p14:sldId id="2076138744"/>
            <p14:sldId id="2076138746"/>
            <p14:sldId id="2076138747"/>
            <p14:sldId id="2076138745"/>
            <p14:sldId id="2076138752"/>
            <p14:sldId id="2076138725"/>
            <p14:sldId id="2076138753"/>
            <p14:sldId id="2076138731"/>
            <p14:sldId id="2076138754"/>
            <p14:sldId id="2076138735"/>
            <p14:sldId id="2076138757"/>
            <p14:sldId id="2076138759"/>
            <p14:sldId id="2076138733"/>
            <p14:sldId id="2076138727"/>
            <p14:sldId id="2076138756"/>
            <p14:sldId id="2076138758"/>
            <p14:sldId id="2076138728"/>
            <p14:sldId id="2076138767"/>
            <p14:sldId id="2076138563"/>
            <p14:sldId id="2076138766"/>
            <p14:sldId id="2076138765"/>
            <p14:sldId id="2076138560"/>
            <p14:sldId id="2076138567"/>
            <p14:sldId id="2076138760"/>
            <p14:sldId id="2076138729"/>
            <p14:sldId id="2076138761"/>
            <p14:sldId id="328"/>
            <p14:sldId id="4510"/>
            <p14:sldId id="2076138737"/>
            <p14:sldId id="2076138730"/>
            <p14:sldId id="2076138723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E60000"/>
    <a:srgbClr val="680000"/>
    <a:srgbClr val="F3F2F1"/>
    <a:srgbClr val="FFFDF7"/>
    <a:srgbClr val="FFF6DD"/>
    <a:srgbClr val="00B050"/>
    <a:srgbClr val="B7970A"/>
    <a:srgbClr val="002267"/>
    <a:srgbClr val="82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81" d="100"/>
          <a:sy n="81" d="100"/>
        </p:scale>
        <p:origin x="1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29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10/6/2022 10:28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0449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78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github.com/AzureAD/microsoft-authentication-library-for-js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powerbidevcamp.net/sessions/session25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bidevcamp.net/sessions/session11/" TargetMode="External"/><Relationship Id="rId2" Type="http://schemas.openxmlformats.org/officeDocument/2006/relationships/hyperlink" Target="https://www.youtube.com/watch?v=u56R_c9K7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bidevcamp.net/sessions/session16/" TargetMode="External"/><Relationship Id="rId2" Type="http://schemas.openxmlformats.org/officeDocument/2006/relationships/hyperlink" Target="https://youtu.be/ybWWTVt_gu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reactjs.org/" TargetMode="External"/><Relationship Id="rId2" Type="http://schemas.openxmlformats.org/officeDocument/2006/relationships/hyperlink" Target="https://github.com/PowerBiDevCamp/App-Owns-Data-Starter-K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powerbi.com/" TargetMode="External"/><Relationship Id="rId4" Type="http://schemas.openxmlformats.org/officeDocument/2006/relationships/hyperlink" Target="https://aka.ms/devcamplive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5F17-A55C-3372-1FEB-0C1FEBE1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MSAL.js V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820B-1D6A-07D1-8F7E-F12B470E2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Microsoft Authentication Library for JavaScript</a:t>
            </a:r>
          </a:p>
          <a:p>
            <a:pPr lvl="1"/>
            <a:r>
              <a:rPr lang="en-US" dirty="0"/>
              <a:t>Authenticates SPA users with Azure AD</a:t>
            </a:r>
          </a:p>
          <a:p>
            <a:pPr lvl="1"/>
            <a:r>
              <a:rPr lang="en-US" dirty="0"/>
              <a:t>Install using node.js - </a:t>
            </a:r>
            <a:r>
              <a:rPr lang="en-US" sz="1800" b="1" dirty="0" err="1">
                <a:solidFill>
                  <a:srgbClr val="820000"/>
                </a:solidFill>
              </a:rPr>
              <a:t>npm</a:t>
            </a:r>
            <a:r>
              <a:rPr lang="en-US" sz="1800" b="1" dirty="0">
                <a:solidFill>
                  <a:srgbClr val="820000"/>
                </a:solidFill>
              </a:rPr>
              <a:t> </a:t>
            </a:r>
            <a:r>
              <a:rPr lang="en-US" sz="1800" b="1" dirty="0" err="1">
                <a:solidFill>
                  <a:srgbClr val="820000"/>
                </a:solidFill>
              </a:rPr>
              <a:t>i</a:t>
            </a:r>
            <a:r>
              <a:rPr lang="en-US" sz="1800" b="1" dirty="0">
                <a:solidFill>
                  <a:srgbClr val="820000"/>
                </a:solidFill>
              </a:rPr>
              <a:t> @azure/msal-browser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Docs: </a:t>
            </a:r>
            <a:r>
              <a:rPr lang="en-US" sz="2000" dirty="0">
                <a:hlinkClick r:id="rId2"/>
              </a:rPr>
              <a:t>https://github.com/AzureAD/microsoft-authentication-library-for-js</a:t>
            </a:r>
            <a:r>
              <a:rPr lang="en-US" sz="2000" dirty="0"/>
              <a:t> 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3FA0-49D6-85B5-0061-8BD42343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7" y="3272204"/>
            <a:ext cx="7600067" cy="3382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838779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2086-99EF-F697-AE00-0F75C945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 Component for React (@azure/msal-react)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2B55E-B263-93EB-8536-72893BDA7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sz="2400" b="1" dirty="0" err="1">
                <a:solidFill>
                  <a:srgbClr val="920000"/>
                </a:solidFill>
              </a:rPr>
              <a:t>msal</a:t>
            </a:r>
            <a:r>
              <a:rPr lang="en-US" sz="2400" b="1" dirty="0">
                <a:solidFill>
                  <a:srgbClr val="920000"/>
                </a:solidFill>
              </a:rPr>
              <a:t>-react</a:t>
            </a:r>
            <a:r>
              <a:rPr lang="en-US" dirty="0"/>
              <a:t> library is consumed by using hooks</a:t>
            </a:r>
          </a:p>
          <a:p>
            <a:pPr lvl="1"/>
            <a:r>
              <a:rPr lang="en-US" dirty="0">
                <a:solidFill>
                  <a:srgbClr val="920000"/>
                </a:solidFill>
              </a:rPr>
              <a:t>useIsAuthenticated</a:t>
            </a:r>
          </a:p>
          <a:p>
            <a:pPr lvl="1"/>
            <a:r>
              <a:rPr lang="en-US" dirty="0" err="1">
                <a:solidFill>
                  <a:srgbClr val="920000"/>
                </a:solidFill>
              </a:rPr>
              <a:t>useMsal</a:t>
            </a:r>
            <a:endParaRPr lang="en-US" dirty="0">
              <a:solidFill>
                <a:srgbClr val="920000"/>
              </a:solidFill>
            </a:endParaRPr>
          </a:p>
          <a:p>
            <a:pPr lvl="1"/>
            <a:r>
              <a:rPr lang="en-US" dirty="0">
                <a:solidFill>
                  <a:srgbClr val="920000"/>
                </a:solidFill>
              </a:rPr>
              <a:t>useAccount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83013-01E8-4099-C2F4-54FBFA5F8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49"/>
          <a:stretch/>
        </p:blipFill>
        <p:spPr>
          <a:xfrm>
            <a:off x="4121951" y="1944042"/>
            <a:ext cx="8058871" cy="37947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97551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07343-3DFF-7856-11A1-B791D03D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the August 2022 Session of Power BI Dev 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97061-190B-BAC4-EC2C-388195B7D8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b="1" dirty="0"/>
              <a:t>Session 25 - Modern React-JS Development with Power BI Embedding</a:t>
            </a:r>
          </a:p>
          <a:p>
            <a:pPr lvl="1"/>
            <a:r>
              <a:rPr lang="en-US" dirty="0"/>
              <a:t>Provides more detail on technical content covered in this review section</a:t>
            </a:r>
          </a:p>
          <a:p>
            <a:pPr lvl="1"/>
            <a:r>
              <a:rPr lang="en-US" dirty="0"/>
              <a:t>Accompanied by developer code samples demonstrating modern React-JS development</a:t>
            </a:r>
          </a:p>
          <a:p>
            <a:pPr lvl="1"/>
            <a:r>
              <a:rPr lang="en-US" dirty="0">
                <a:hlinkClick r:id="rId2"/>
              </a:rPr>
              <a:t>https://www.powerbidevcamp.net/sessions/session25/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B934D-90DC-DD5D-77AE-01D04713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89" y="2913095"/>
            <a:ext cx="4436328" cy="2507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A20D1-0313-7854-7B7A-A47EA8FE5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222" y="2963377"/>
            <a:ext cx="5973833" cy="25191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35129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App-Owns-Data Starter Kit Architecture</a:t>
            </a:r>
          </a:p>
          <a:p>
            <a:r>
              <a:rPr lang="en-US" dirty="0"/>
              <a:t>Designing a View Model for a Multitenant Application</a:t>
            </a:r>
          </a:p>
          <a:p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App-Owns-Data Starter Kit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39074"/>
          </a:xfrm>
        </p:spPr>
        <p:txBody>
          <a:bodyPr/>
          <a:lstStyle/>
          <a:p>
            <a:r>
              <a:rPr lang="en-US" sz="1800" b="1" dirty="0">
                <a:solidFill>
                  <a:srgbClr val="920000"/>
                </a:solidFill>
              </a:rPr>
              <a:t>AppOwnsDataDB</a:t>
            </a:r>
            <a:r>
              <a:rPr lang="en-US" sz="1800" dirty="0"/>
              <a:t>: custom database to track tenants, user permissions and user activity</a:t>
            </a:r>
          </a:p>
          <a:p>
            <a:r>
              <a:rPr lang="en-US" sz="1800" b="1" dirty="0">
                <a:solidFill>
                  <a:srgbClr val="920000"/>
                </a:solidFill>
              </a:rPr>
              <a:t>AppOwnsDataAdmin</a:t>
            </a:r>
            <a:r>
              <a:rPr lang="en-US" sz="1800" dirty="0"/>
              <a:t>: administrative app to create tenants and manage user permissions</a:t>
            </a:r>
          </a:p>
          <a:p>
            <a:r>
              <a:rPr lang="en-US" sz="1800" b="1" dirty="0">
                <a:solidFill>
                  <a:srgbClr val="920000"/>
                </a:solidFill>
              </a:rPr>
              <a:t>AppOwnsDataWebApi</a:t>
            </a:r>
            <a:r>
              <a:rPr lang="en-US" sz="1800" dirty="0"/>
              <a:t>: custom Web API used by client-side SPA applications</a:t>
            </a:r>
          </a:p>
          <a:p>
            <a:r>
              <a:rPr lang="en-US" sz="1800" b="1" dirty="0">
                <a:solidFill>
                  <a:srgbClr val="920000"/>
                </a:solidFill>
              </a:rPr>
              <a:t>AppOwnsDataClient</a:t>
            </a:r>
            <a:r>
              <a:rPr lang="en-US" sz="1800" dirty="0"/>
              <a:t>: customer-facing SPA used to view and author reports (JavaScript &amp; </a:t>
            </a:r>
            <a:r>
              <a:rPr lang="en-US" sz="1800" dirty="0" err="1"/>
              <a:t>JQuery</a:t>
            </a:r>
            <a:r>
              <a:rPr lang="en-US" sz="1800" dirty="0"/>
              <a:t>)</a:t>
            </a:r>
          </a:p>
          <a:p>
            <a:r>
              <a:rPr lang="en-US" sz="1800" b="1" dirty="0">
                <a:solidFill>
                  <a:srgbClr val="920000"/>
                </a:solidFill>
              </a:rPr>
              <a:t>AppOwnsDataReactClient</a:t>
            </a:r>
            <a:r>
              <a:rPr lang="en-US" sz="1800" dirty="0"/>
              <a:t> : customer-facing SPA used to view and author reports (modern React-JS)</a:t>
            </a:r>
          </a:p>
          <a:p>
            <a:endParaRPr lang="en-US" sz="1800" dirty="0"/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5DC72B79-5F80-4A3B-8295-0F7D97C3705A}"/>
              </a:ext>
            </a:extLst>
          </p:cNvPr>
          <p:cNvSpPr/>
          <p:nvPr/>
        </p:nvSpPr>
        <p:spPr>
          <a:xfrm>
            <a:off x="4500037" y="4455181"/>
            <a:ext cx="1328164" cy="584480"/>
          </a:xfrm>
          <a:prstGeom prst="flowChartMagneticDisk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 Black" panose="020B0A04020102020204" pitchFamily="34" charset="0"/>
              </a:rPr>
              <a:t>AppOwnsDataDB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93AEAF-A829-CB54-BE6B-6CC8F25187C1}"/>
              </a:ext>
            </a:extLst>
          </p:cNvPr>
          <p:cNvGrpSpPr/>
          <p:nvPr/>
        </p:nvGrpSpPr>
        <p:grpSpPr>
          <a:xfrm>
            <a:off x="4231989" y="3492881"/>
            <a:ext cx="4236363" cy="1437486"/>
            <a:chOff x="3986892" y="3568296"/>
            <a:chExt cx="4236363" cy="14374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6E794B6-F65B-4A6D-A752-6F65593E0F4A}"/>
                </a:ext>
              </a:extLst>
            </p:cNvPr>
            <p:cNvSpPr/>
            <p:nvPr/>
          </p:nvSpPr>
          <p:spPr>
            <a:xfrm>
              <a:off x="3986892" y="3568296"/>
              <a:ext cx="1835526" cy="584480"/>
            </a:xfrm>
            <a:prstGeom prst="roundRect">
              <a:avLst/>
            </a:prstGeom>
            <a:solidFill>
              <a:srgbClr val="0022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AppOwnsDataAdmin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85EA9BD-5888-47CA-AC2D-6064A3B5227E}"/>
                </a:ext>
              </a:extLst>
            </p:cNvPr>
            <p:cNvSpPr/>
            <p:nvPr/>
          </p:nvSpPr>
          <p:spPr>
            <a:xfrm>
              <a:off x="6387729" y="4502474"/>
              <a:ext cx="1835526" cy="503308"/>
            </a:xfrm>
            <a:prstGeom prst="roundRect">
              <a:avLst/>
            </a:prstGeom>
            <a:solidFill>
              <a:srgbClr val="B797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Power BI REST API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7118FE-572C-4BBC-B09B-577463904EA5}"/>
                </a:ext>
              </a:extLst>
            </p:cNvPr>
            <p:cNvCxnSpPr/>
            <p:nvPr/>
          </p:nvCxnSpPr>
          <p:spPr>
            <a:xfrm>
              <a:off x="5941453" y="4144768"/>
              <a:ext cx="383226" cy="335226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ACD6DB-53A8-4DF9-B8F5-DC634E87F46B}"/>
                </a:ext>
              </a:extLst>
            </p:cNvPr>
            <p:cNvCxnSpPr>
              <a:cxnSpLocks/>
            </p:cNvCxnSpPr>
            <p:nvPr/>
          </p:nvCxnSpPr>
          <p:spPr>
            <a:xfrm>
              <a:off x="4853950" y="4215501"/>
              <a:ext cx="0" cy="264493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74303F-3851-43CE-9265-4316BD911E2C}"/>
                </a:ext>
              </a:extLst>
            </p:cNvPr>
            <p:cNvCxnSpPr>
              <a:cxnSpLocks/>
            </p:cNvCxnSpPr>
            <p:nvPr/>
          </p:nvCxnSpPr>
          <p:spPr>
            <a:xfrm>
              <a:off x="4938820" y="4215500"/>
              <a:ext cx="0" cy="264493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BFF8936-3BC5-D713-04B9-5AA42C0E12A4}"/>
              </a:ext>
            </a:extLst>
          </p:cNvPr>
          <p:cNvGrpSpPr/>
          <p:nvPr/>
        </p:nvGrpSpPr>
        <p:grpSpPr>
          <a:xfrm>
            <a:off x="4232850" y="5038047"/>
            <a:ext cx="2336925" cy="970308"/>
            <a:chOff x="3987753" y="5113462"/>
            <a:chExt cx="2336925" cy="97030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8CB3C36-9934-40C4-99A2-E5EEC6404608}"/>
                </a:ext>
              </a:extLst>
            </p:cNvPr>
            <p:cNvSpPr/>
            <p:nvPr/>
          </p:nvSpPr>
          <p:spPr>
            <a:xfrm>
              <a:off x="3987753" y="5499290"/>
              <a:ext cx="1835526" cy="584480"/>
            </a:xfrm>
            <a:prstGeom prst="roundRect">
              <a:avLst/>
            </a:prstGeom>
            <a:solidFill>
              <a:srgbClr val="0022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4C6C57-B1F6-4F97-B940-80D846FB4D23}"/>
                </a:ext>
              </a:extLst>
            </p:cNvPr>
            <p:cNvCxnSpPr>
              <a:cxnSpLocks/>
            </p:cNvCxnSpPr>
            <p:nvPr/>
          </p:nvCxnSpPr>
          <p:spPr>
            <a:xfrm>
              <a:off x="4862644" y="5171779"/>
              <a:ext cx="0" cy="264493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FDF14D-09C3-433D-9833-E93BCECEB7DF}"/>
                </a:ext>
              </a:extLst>
            </p:cNvPr>
            <p:cNvCxnSpPr>
              <a:cxnSpLocks/>
            </p:cNvCxnSpPr>
            <p:nvPr/>
          </p:nvCxnSpPr>
          <p:spPr>
            <a:xfrm>
              <a:off x="4947514" y="5171778"/>
              <a:ext cx="0" cy="264493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777AF5-79C4-467C-A992-E36676F0A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1840" y="5113462"/>
              <a:ext cx="452838" cy="369651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17DC17-58DF-C5CF-AA97-C565F1FE3654}"/>
              </a:ext>
            </a:extLst>
          </p:cNvPr>
          <p:cNvGrpSpPr/>
          <p:nvPr/>
        </p:nvGrpSpPr>
        <p:grpSpPr>
          <a:xfrm>
            <a:off x="1453936" y="5033223"/>
            <a:ext cx="2649235" cy="615095"/>
            <a:chOff x="1208839" y="5108638"/>
            <a:chExt cx="2649235" cy="61509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11A943-701C-4E45-92CF-823F71A12B9F}"/>
                </a:ext>
              </a:extLst>
            </p:cNvPr>
            <p:cNvCxnSpPr>
              <a:cxnSpLocks/>
            </p:cNvCxnSpPr>
            <p:nvPr/>
          </p:nvCxnSpPr>
          <p:spPr>
            <a:xfrm>
              <a:off x="3312797" y="5487480"/>
              <a:ext cx="545277" cy="236253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CBE2486-BF47-0561-CD2C-680B6731E5F9}"/>
                </a:ext>
              </a:extLst>
            </p:cNvPr>
            <p:cNvSpPr/>
            <p:nvPr/>
          </p:nvSpPr>
          <p:spPr>
            <a:xfrm>
              <a:off x="1208839" y="5108638"/>
              <a:ext cx="1950489" cy="584480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AppOwnsDataClient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AA32DF-5B86-535A-AC3A-267519FB3168}"/>
              </a:ext>
            </a:extLst>
          </p:cNvPr>
          <p:cNvGrpSpPr/>
          <p:nvPr/>
        </p:nvGrpSpPr>
        <p:grpSpPr>
          <a:xfrm>
            <a:off x="1436832" y="5848481"/>
            <a:ext cx="2652653" cy="586038"/>
            <a:chOff x="1191735" y="5923896"/>
            <a:chExt cx="2652653" cy="58603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47480CB-EE2C-453B-B7C0-CCC8D6CCD565}"/>
                </a:ext>
              </a:extLst>
            </p:cNvPr>
            <p:cNvSpPr/>
            <p:nvPr/>
          </p:nvSpPr>
          <p:spPr>
            <a:xfrm>
              <a:off x="1191735" y="5925454"/>
              <a:ext cx="1950489" cy="584480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AppOwnsDataReactClient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26EC28E-70E1-066B-3264-753B9AE28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2270" y="5923896"/>
              <a:ext cx="552118" cy="222195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3482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B7E-3A9F-4B0C-8C35-DF056D03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 for AppOwnsDataDB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DF5B64-0A6D-4A4A-8AE5-4B5F8874E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23576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Tenants</a:t>
            </a:r>
            <a:r>
              <a:rPr lang="en-US" dirty="0"/>
              <a:t> table tracks Power BI workspace Id and customer database connection info</a:t>
            </a:r>
          </a:p>
          <a:p>
            <a:r>
              <a:rPr lang="en-US" sz="2000" b="1" dirty="0">
                <a:solidFill>
                  <a:srgbClr val="920000"/>
                </a:solidFill>
              </a:rPr>
              <a:t>Users</a:t>
            </a:r>
            <a:r>
              <a:rPr lang="en-US" dirty="0"/>
              <a:t> table tracks user profile with tenant assignment and permissions within tenant</a:t>
            </a:r>
          </a:p>
          <a:p>
            <a:r>
              <a:rPr lang="en-US" sz="2000" b="1" dirty="0">
                <a:solidFill>
                  <a:srgbClr val="920000"/>
                </a:solidFill>
              </a:rPr>
              <a:t>ActivityLog</a:t>
            </a:r>
            <a:r>
              <a:rPr lang="en-US" dirty="0"/>
              <a:t> table tracks telemetry data about user activity and report performance</a:t>
            </a:r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48CCF4-A1E6-4924-9096-43BC5789C22C}"/>
              </a:ext>
            </a:extLst>
          </p:cNvPr>
          <p:cNvGrpSpPr/>
          <p:nvPr/>
        </p:nvGrpSpPr>
        <p:grpSpPr>
          <a:xfrm>
            <a:off x="954595" y="2862323"/>
            <a:ext cx="7603922" cy="3812419"/>
            <a:chOff x="3768132" y="2100106"/>
            <a:chExt cx="7767375" cy="38943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100F29-8140-4D81-B70E-9C7C702977B7}"/>
                </a:ext>
              </a:extLst>
            </p:cNvPr>
            <p:cNvSpPr/>
            <p:nvPr/>
          </p:nvSpPr>
          <p:spPr bwMode="auto">
            <a:xfrm>
              <a:off x="3768132" y="2100106"/>
              <a:ext cx="7767375" cy="389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B4A4FE-B8AD-4D75-8283-229AB8F7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310" y="2295096"/>
              <a:ext cx="2361369" cy="1892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2CCE00-A6F9-4CEB-BF45-28AAF6A3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80" y="2274564"/>
              <a:ext cx="2505170" cy="35950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DE016-7232-4968-8918-9509B93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325" y="2219955"/>
              <a:ext cx="2104040" cy="1922396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B9B4510-0CE8-4F13-AE80-A7E876D77A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843009" y="2648671"/>
              <a:ext cx="1695537" cy="1250090"/>
            </a:xfrm>
            <a:prstGeom prst="bentConnector3">
              <a:avLst>
                <a:gd name="adj1" fmla="val 27480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463BFFE-DFC2-45EE-B7FE-97FBA65171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74528" y="2658724"/>
              <a:ext cx="1882835" cy="612989"/>
            </a:xfrm>
            <a:prstGeom prst="bentConnector3">
              <a:avLst>
                <a:gd name="adj1" fmla="val 24383"/>
              </a:avLst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9765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1868-92E4-4EE7-BFC0-B2087E6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26DDF-C0A7-4527-9709-B49BAB8C3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dirty="0"/>
              <a:t>Provides secure Web API endpoints for </a:t>
            </a:r>
            <a:r>
              <a:rPr lang="en-US" b="1" dirty="0"/>
              <a:t>AppOwnsDataReactClient</a:t>
            </a:r>
          </a:p>
          <a:p>
            <a:pPr lvl="1"/>
            <a:r>
              <a:rPr lang="en-US" dirty="0"/>
              <a:t>Used to process user login</a:t>
            </a:r>
          </a:p>
          <a:p>
            <a:pPr lvl="1"/>
            <a:r>
              <a:rPr lang="en-US" dirty="0"/>
              <a:t>Used to retrieve embedding data and embed tokens</a:t>
            </a:r>
          </a:p>
          <a:p>
            <a:pPr lvl="1"/>
            <a:r>
              <a:rPr lang="en-US" dirty="0"/>
              <a:t>Used to log activity events</a:t>
            </a:r>
          </a:p>
          <a:p>
            <a:pPr lvl="1"/>
            <a:r>
              <a:rPr lang="en-US" dirty="0"/>
              <a:t>Used to enable on-demand exporting of reports</a:t>
            </a:r>
          </a:p>
          <a:p>
            <a:pPr lvl="1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02409E-ECA4-4CA8-B227-CC632EA91DBF}"/>
              </a:ext>
            </a:extLst>
          </p:cNvPr>
          <p:cNvSpPr/>
          <p:nvPr/>
        </p:nvSpPr>
        <p:spPr bwMode="auto">
          <a:xfrm>
            <a:off x="1329180" y="3438964"/>
            <a:ext cx="10162095" cy="2603618"/>
          </a:xfrm>
          <a:prstGeom prst="rect">
            <a:avLst/>
          </a:prstGeom>
          <a:solidFill>
            <a:srgbClr val="FFFDF7"/>
          </a:solidFill>
          <a:ln>
            <a:solidFill>
              <a:schemeClr val="tx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373794-1E5E-4BBC-90F9-6E6002CE7AC2}"/>
              </a:ext>
            </a:extLst>
          </p:cNvPr>
          <p:cNvSpPr/>
          <p:nvPr/>
        </p:nvSpPr>
        <p:spPr>
          <a:xfrm>
            <a:off x="9417336" y="3585076"/>
            <a:ext cx="1884849" cy="90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 Black" panose="020B0A04020102020204" pitchFamily="34" charset="0"/>
              </a:rPr>
              <a:t>Power BI REST 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39F322-28C7-474C-9639-6239498121D9}"/>
              </a:ext>
            </a:extLst>
          </p:cNvPr>
          <p:cNvSpPr/>
          <p:nvPr/>
        </p:nvSpPr>
        <p:spPr>
          <a:xfrm>
            <a:off x="5589364" y="3585076"/>
            <a:ext cx="2053178" cy="90208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 Black" panose="020B0A04020102020204" pitchFamily="34" charset="0"/>
              </a:rPr>
              <a:t>AppOwnsDataWebApi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C2B0EC-327D-49FE-999B-8CA2D8604C2A}"/>
              </a:ext>
            </a:extLst>
          </p:cNvPr>
          <p:cNvSpPr/>
          <p:nvPr/>
        </p:nvSpPr>
        <p:spPr>
          <a:xfrm>
            <a:off x="1470583" y="3585076"/>
            <a:ext cx="2370304" cy="902088"/>
          </a:xfrm>
          <a:prstGeom prst="roundRect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</a:rPr>
              <a:t>AppOwnsDataReactClient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01911-E703-4F06-80CC-FFB6F615E153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7642542" y="4036121"/>
            <a:ext cx="1774794" cy="0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AD92A4-4311-4078-AFE4-1AC5B41896EC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840887" y="4036120"/>
            <a:ext cx="1748477" cy="0"/>
          </a:xfrm>
          <a:prstGeom prst="straightConnector1">
            <a:avLst/>
          </a:prstGeom>
          <a:ln w="38100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BEBA2BF-974D-48D1-9B2C-EF3FA27550BA}"/>
              </a:ext>
            </a:extLst>
          </p:cNvPr>
          <p:cNvSpPr/>
          <p:nvPr/>
        </p:nvSpPr>
        <p:spPr>
          <a:xfrm>
            <a:off x="5938677" y="5031896"/>
            <a:ext cx="1503927" cy="902088"/>
          </a:xfrm>
          <a:prstGeom prst="flowChartMagneticDisk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 Black" panose="020B0A04020102020204" pitchFamily="34" charset="0"/>
              </a:rPr>
              <a:t>AppOwnsDataDB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A88E38-86A8-42F6-9D3E-35F4F4B31532}"/>
              </a:ext>
            </a:extLst>
          </p:cNvPr>
          <p:cNvCxnSpPr>
            <a:cxnSpLocks/>
          </p:cNvCxnSpPr>
          <p:nvPr/>
        </p:nvCxnSpPr>
        <p:spPr>
          <a:xfrm>
            <a:off x="6645942" y="4550406"/>
            <a:ext cx="0" cy="4082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0E685-E7E0-44F7-9143-853168F39492}"/>
              </a:ext>
            </a:extLst>
          </p:cNvPr>
          <p:cNvCxnSpPr>
            <a:cxnSpLocks/>
          </p:cNvCxnSpPr>
          <p:nvPr/>
        </p:nvCxnSpPr>
        <p:spPr>
          <a:xfrm>
            <a:off x="6750742" y="4550405"/>
            <a:ext cx="0" cy="408219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97A10-0DDB-42E9-9A2C-6ED203611E89}"/>
              </a:ext>
            </a:extLst>
          </p:cNvPr>
          <p:cNvSpPr/>
          <p:nvPr/>
        </p:nvSpPr>
        <p:spPr>
          <a:xfrm>
            <a:off x="4082362" y="3760877"/>
            <a:ext cx="1197729" cy="5504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Your choice of identity provider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A43C88-694C-4F8D-9649-FC02AEA7778A}"/>
              </a:ext>
            </a:extLst>
          </p:cNvPr>
          <p:cNvSpPr/>
          <p:nvPr/>
        </p:nvSpPr>
        <p:spPr>
          <a:xfrm>
            <a:off x="7915743" y="3760877"/>
            <a:ext cx="1177518" cy="5504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Azure AD App Service Principal</a:t>
            </a:r>
          </a:p>
        </p:txBody>
      </p:sp>
    </p:spTree>
    <p:extLst>
      <p:ext uri="{BB962C8B-B14F-4D97-AF65-F5344CB8AC3E}">
        <p14:creationId xmlns:p14="http://schemas.microsoft.com/office/powerpoint/2010/main" val="9555844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ACA5-9E5A-CBE2-58EF-3DA6E3BD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 Controllers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2B026-2642-611B-4524-240DBD7E3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8730" y="1218013"/>
            <a:ext cx="11116557" cy="379704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UserLogin</a:t>
            </a:r>
          </a:p>
          <a:p>
            <a:pPr lvl="1"/>
            <a:r>
              <a:rPr lang="en-US" sz="1800" dirty="0"/>
              <a:t>Called by client SPA once after user authenticates</a:t>
            </a:r>
          </a:p>
          <a:p>
            <a:r>
              <a:rPr lang="en-US" sz="2000" b="1" dirty="0">
                <a:solidFill>
                  <a:srgbClr val="920000"/>
                </a:solidFill>
              </a:rPr>
              <a:t>Embed</a:t>
            </a:r>
          </a:p>
          <a:p>
            <a:pPr lvl="1"/>
            <a:r>
              <a:rPr lang="en-US" sz="1800" dirty="0"/>
              <a:t>Called to retrieve embedding data for a specific tenant</a:t>
            </a:r>
          </a:p>
          <a:p>
            <a:r>
              <a:rPr lang="en-US" sz="2000" b="1" dirty="0" err="1">
                <a:solidFill>
                  <a:srgbClr val="920000"/>
                </a:solidFill>
              </a:rPr>
              <a:t>EmbedToken</a:t>
            </a:r>
            <a:endParaRPr lang="en-US" sz="2000" b="1" dirty="0">
              <a:solidFill>
                <a:srgbClr val="920000"/>
              </a:solidFill>
            </a:endParaRPr>
          </a:p>
          <a:p>
            <a:pPr lvl="1"/>
            <a:r>
              <a:rPr lang="en-US" sz="1800" dirty="0"/>
              <a:t>Called to retrieve new embed token</a:t>
            </a:r>
          </a:p>
          <a:p>
            <a:r>
              <a:rPr lang="en-US" sz="2000" b="1" dirty="0">
                <a:solidFill>
                  <a:srgbClr val="920000"/>
                </a:solidFill>
              </a:rPr>
              <a:t>ActivityLog</a:t>
            </a:r>
          </a:p>
          <a:p>
            <a:pPr lvl="1"/>
            <a:r>
              <a:rPr lang="en-US" sz="1800" dirty="0"/>
              <a:t>Called to post activity event to custom audit log</a:t>
            </a:r>
          </a:p>
          <a:p>
            <a:r>
              <a:rPr lang="en-US" sz="2000" b="1" dirty="0" err="1">
                <a:solidFill>
                  <a:srgbClr val="920000"/>
                </a:solidFill>
              </a:rPr>
              <a:t>ExportToFile</a:t>
            </a:r>
            <a:endParaRPr lang="en-US" sz="2000" b="1" dirty="0">
              <a:solidFill>
                <a:srgbClr val="920000"/>
              </a:solidFill>
            </a:endParaRPr>
          </a:p>
          <a:p>
            <a:pPr lvl="1"/>
            <a:r>
              <a:rPr lang="en-US" sz="1800" dirty="0"/>
              <a:t>Called in response to user action to export report to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B975D-A0C2-1832-D50E-48AB117C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52" y="1947188"/>
            <a:ext cx="3590585" cy="45685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C0E22A7-AFA0-988A-F446-4BC80339AF60}"/>
              </a:ext>
            </a:extLst>
          </p:cNvPr>
          <p:cNvGrpSpPr/>
          <p:nvPr/>
        </p:nvGrpSpPr>
        <p:grpSpPr>
          <a:xfrm>
            <a:off x="8229602" y="1157677"/>
            <a:ext cx="3610463" cy="633416"/>
            <a:chOff x="4794310" y="5334391"/>
            <a:chExt cx="5122047" cy="11990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02D6DB-8E3D-D780-A432-224D5C66653B}"/>
                </a:ext>
              </a:extLst>
            </p:cNvPr>
            <p:cNvSpPr/>
            <p:nvPr/>
          </p:nvSpPr>
          <p:spPr bwMode="auto">
            <a:xfrm>
              <a:off x="4794310" y="5334391"/>
              <a:ext cx="5122047" cy="1199024"/>
            </a:xfrm>
            <a:prstGeom prst="rect">
              <a:avLst/>
            </a:prstGeom>
            <a:solidFill>
              <a:srgbClr val="FFFDF7"/>
            </a:solidFill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116C709-7919-FFDA-E769-707BCC977614}"/>
                </a:ext>
              </a:extLst>
            </p:cNvPr>
            <p:cNvSpPr/>
            <p:nvPr/>
          </p:nvSpPr>
          <p:spPr>
            <a:xfrm>
              <a:off x="7754509" y="5451583"/>
              <a:ext cx="2053178" cy="9020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8ACE69-55BB-ED7B-3A97-78F58C838BA6}"/>
                </a:ext>
              </a:extLst>
            </p:cNvPr>
            <p:cNvSpPr/>
            <p:nvPr/>
          </p:nvSpPr>
          <p:spPr>
            <a:xfrm>
              <a:off x="4901940" y="5451583"/>
              <a:ext cx="2370304" cy="902088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AppOwnsDataReactClient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5D6C94-45DA-4E18-B235-43F672337AE1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7272243" y="5902628"/>
              <a:ext cx="482265" cy="0"/>
            </a:xfrm>
            <a:prstGeom prst="straightConnector1">
              <a:avLst/>
            </a:prstGeom>
            <a:ln w="3810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9205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5343-117C-43E2-B6A4-3BA97493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Data View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E1339-A2FF-4BA3-A170-1D325F34B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AppOwnsDataWebApi</a:t>
            </a:r>
            <a:r>
              <a:rPr lang="en-US" dirty="0"/>
              <a:t> returns view model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AppOwnsDataReactClient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69A000-5514-D4EB-0206-E5E45DBDD320}"/>
              </a:ext>
            </a:extLst>
          </p:cNvPr>
          <p:cNvGrpSpPr/>
          <p:nvPr/>
        </p:nvGrpSpPr>
        <p:grpSpPr>
          <a:xfrm>
            <a:off x="855407" y="1739500"/>
            <a:ext cx="6351638" cy="905378"/>
            <a:chOff x="884903" y="1837822"/>
            <a:chExt cx="7494882" cy="1376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3FA1A-4AFB-4B37-A5F2-C1F199B5EA35}"/>
                </a:ext>
              </a:extLst>
            </p:cNvPr>
            <p:cNvSpPr/>
            <p:nvPr/>
          </p:nvSpPr>
          <p:spPr>
            <a:xfrm>
              <a:off x="884903" y="1837822"/>
              <a:ext cx="7494882" cy="1376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31EBE1F-1257-4EA0-B661-28ECE114A898}"/>
                </a:ext>
              </a:extLst>
            </p:cNvPr>
            <p:cNvSpPr/>
            <p:nvPr/>
          </p:nvSpPr>
          <p:spPr>
            <a:xfrm>
              <a:off x="5878778" y="2022587"/>
              <a:ext cx="2316836" cy="98938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latin typeface="Arial Black" panose="020B0A04020102020204" pitchFamily="34" charset="0"/>
                </a:rPr>
                <a:t>EmbedController</a:t>
              </a:r>
            </a:p>
            <a:p>
              <a:pPr algn="ctr"/>
              <a:r>
                <a:rPr lang="en-US" sz="7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AppOwnsDataWebApi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B0FF0B-1E3A-4C36-BC36-B566A295A842}"/>
                </a:ext>
              </a:extLst>
            </p:cNvPr>
            <p:cNvSpPr/>
            <p:nvPr/>
          </p:nvSpPr>
          <p:spPr>
            <a:xfrm>
              <a:off x="1139326" y="2022587"/>
              <a:ext cx="2591763" cy="989387"/>
            </a:xfrm>
            <a:prstGeom prst="roundRect">
              <a:avLst/>
            </a:prstGeom>
            <a:solidFill>
              <a:srgbClr val="9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AppOwnsDataReactClient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669D71-FE04-4C21-B715-5F36A3787B79}"/>
                </a:ext>
              </a:extLst>
            </p:cNvPr>
            <p:cNvCxnSpPr>
              <a:cxnSpLocks/>
              <a:stCxn id="6" idx="1"/>
              <a:endCxn id="7" idx="3"/>
            </p:cNvCxnSpPr>
            <p:nvPr/>
          </p:nvCxnSpPr>
          <p:spPr>
            <a:xfrm flipH="1">
              <a:off x="3731089" y="2517281"/>
              <a:ext cx="2147689" cy="0"/>
            </a:xfrm>
            <a:prstGeom prst="straightConnector1">
              <a:avLst/>
            </a:prstGeom>
            <a:ln w="571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8003226-1394-D1BE-808B-AEC41438AA78}"/>
                </a:ext>
              </a:extLst>
            </p:cNvPr>
            <p:cNvSpPr/>
            <p:nvPr/>
          </p:nvSpPr>
          <p:spPr bwMode="auto">
            <a:xfrm>
              <a:off x="4200907" y="2300141"/>
              <a:ext cx="1168924" cy="452487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2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JSON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A9A8E65-5D75-BF1E-C030-13C21D61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769" y="2989941"/>
            <a:ext cx="3303664" cy="16518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9B0AF8D-3C7D-6816-48D6-8DEF31CE31F3}"/>
              </a:ext>
            </a:extLst>
          </p:cNvPr>
          <p:cNvGrpSpPr/>
          <p:nvPr/>
        </p:nvGrpSpPr>
        <p:grpSpPr>
          <a:xfrm>
            <a:off x="4882212" y="2812025"/>
            <a:ext cx="6373963" cy="686124"/>
            <a:chOff x="4882212" y="2812025"/>
            <a:chExt cx="6373963" cy="68612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874AA-5379-9F0D-9271-D9337F08A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77"/>
            <a:stretch/>
          </p:blipFill>
          <p:spPr>
            <a:xfrm>
              <a:off x="7746921" y="2812025"/>
              <a:ext cx="3509254" cy="68612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907426-106B-4084-9E01-37F809B8A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2212" y="3156155"/>
              <a:ext cx="2747620" cy="71075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FD83C0-1AB1-F8F2-6288-12041076E872}"/>
              </a:ext>
            </a:extLst>
          </p:cNvPr>
          <p:cNvGrpSpPr/>
          <p:nvPr/>
        </p:nvGrpSpPr>
        <p:grpSpPr>
          <a:xfrm>
            <a:off x="4668244" y="3778361"/>
            <a:ext cx="6619188" cy="2996063"/>
            <a:chOff x="4668244" y="3778361"/>
            <a:chExt cx="6619188" cy="2996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32E658-29F9-CB17-F020-EEEF5CD87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236"/>
            <a:stretch/>
          </p:blipFill>
          <p:spPr>
            <a:xfrm>
              <a:off x="7778659" y="3778361"/>
              <a:ext cx="3508773" cy="299606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5B72FA3-7F2F-7DBC-1558-83917FD952CB}"/>
                </a:ext>
              </a:extLst>
            </p:cNvPr>
            <p:cNvCxnSpPr>
              <a:cxnSpLocks/>
            </p:cNvCxnSpPr>
            <p:nvPr/>
          </p:nvCxnSpPr>
          <p:spPr>
            <a:xfrm>
              <a:off x="4668244" y="3849513"/>
              <a:ext cx="3024471" cy="86744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946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07343-3DFF-7856-11A1-B791D03D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the July 2021 Session of Power BI Dev 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97061-190B-BAC4-EC2C-388195B7D8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b="1" dirty="0"/>
              <a:t>Session 11 - Modern React-JS Development with Power BI Embedding</a:t>
            </a:r>
          </a:p>
          <a:p>
            <a:pPr lvl="1"/>
            <a:r>
              <a:rPr lang="en-US" dirty="0"/>
              <a:t>Provides more detail on </a:t>
            </a:r>
            <a:r>
              <a:rPr lang="en-US" b="1" dirty="0"/>
              <a:t>AppOwnsDataAdmin</a:t>
            </a:r>
            <a:r>
              <a:rPr lang="en-US" dirty="0"/>
              <a:t> and </a:t>
            </a:r>
            <a:r>
              <a:rPr lang="en-US" b="1" dirty="0"/>
              <a:t>AppOwnsDataWebApi</a:t>
            </a:r>
          </a:p>
          <a:p>
            <a:pPr lvl="1"/>
            <a:r>
              <a:rPr lang="en-US" sz="1600" b="1" dirty="0">
                <a:solidFill>
                  <a:srgbClr val="920000"/>
                </a:solidFill>
              </a:rPr>
              <a:t>Dev Camp Video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https://www.youtube.com/watch?v=u56R_c9K7rY</a:t>
            </a:r>
            <a:r>
              <a:rPr lang="en-US" dirty="0"/>
              <a:t> </a:t>
            </a:r>
          </a:p>
          <a:p>
            <a:pPr lvl="1"/>
            <a:r>
              <a:rPr lang="en-US" sz="1600" b="1" dirty="0">
                <a:solidFill>
                  <a:srgbClr val="920000"/>
                </a:solidFill>
              </a:rPr>
              <a:t>Links and Details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https://www.powerbidevcamp.net/sessions/session11/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6AC17-763E-C6C1-7C4F-15C85C14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07" y="3007806"/>
            <a:ext cx="6264816" cy="36053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3146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450468"/>
            <a:ext cx="11053773" cy="144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100" dirty="0">
                <a:solidFill>
                  <a:srgbClr val="000000"/>
                </a:solidFill>
              </a:rPr>
              <a:t>Modern React-JS Development</a:t>
            </a:r>
            <a:br>
              <a:rPr lang="en-US" sz="4100" dirty="0">
                <a:solidFill>
                  <a:srgbClr val="000000"/>
                </a:solidFill>
              </a:rPr>
            </a:br>
            <a:r>
              <a:rPr lang="en-US" sz="4100" dirty="0">
                <a:solidFill>
                  <a:srgbClr val="000000"/>
                </a:solidFill>
              </a:rPr>
              <a:t>with App-Owns-Data Embedding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a View Model for a Multitenant Application</a:t>
            </a:r>
          </a:p>
          <a:p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1A1F-23EB-0E7C-B7FC-7693D77B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AppOwnsDataReactClent</a:t>
            </a:r>
            <a:r>
              <a:rPr lang="en-US" dirty="0"/>
              <a:t> Application Structure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BC4A51-5500-D434-56DF-9697E6592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31435"/>
          </a:xfrm>
        </p:spPr>
        <p:txBody>
          <a:bodyPr/>
          <a:lstStyle/>
          <a:p>
            <a:r>
              <a:rPr lang="en-US" sz="1800" b="1" dirty="0" err="1">
                <a:solidFill>
                  <a:srgbClr val="920000"/>
                </a:solidFill>
              </a:rPr>
              <a:t>AppOwnsDataReactClent</a:t>
            </a:r>
            <a:r>
              <a:rPr lang="en-US" sz="2000" dirty="0"/>
              <a:t> used to develop client-side SPA application with React-JS</a:t>
            </a:r>
          </a:p>
          <a:p>
            <a:pPr lvl="1"/>
            <a:r>
              <a:rPr lang="en-US" sz="1800" dirty="0"/>
              <a:t>Webpack utility used to compile Typescript code to JavaScript</a:t>
            </a:r>
          </a:p>
          <a:p>
            <a:pPr lvl="1"/>
            <a:r>
              <a:rPr lang="en-US" sz="1800" dirty="0"/>
              <a:t>All Typescript code for SPA located inside </a:t>
            </a:r>
            <a:r>
              <a:rPr lang="en-US" sz="1600" b="1" dirty="0">
                <a:solidFill>
                  <a:srgbClr val="920000"/>
                </a:solidFill>
              </a:rPr>
              <a:t>App</a:t>
            </a:r>
            <a:r>
              <a:rPr lang="en-US" sz="1800" dirty="0"/>
              <a:t> folder</a:t>
            </a:r>
          </a:p>
          <a:p>
            <a:pPr lvl="1"/>
            <a:r>
              <a:rPr lang="en-US" sz="1800" dirty="0"/>
              <a:t>Code to call Web API encapsulated in </a:t>
            </a:r>
            <a:r>
              <a:rPr lang="en-US" sz="1600" b="1" dirty="0" err="1">
                <a:solidFill>
                  <a:srgbClr val="920000"/>
                </a:solidFill>
              </a:rPr>
              <a:t>AppOwnsDatWebApi.ts</a:t>
            </a:r>
            <a:endParaRPr lang="en-US" sz="1800" b="1" dirty="0">
              <a:solidFill>
                <a:srgbClr val="920000"/>
              </a:solidFill>
            </a:endParaRPr>
          </a:p>
          <a:p>
            <a:pPr lvl="1"/>
            <a:r>
              <a:rPr lang="en-US" sz="1800" dirty="0"/>
              <a:t>React components located inside the </a:t>
            </a:r>
            <a:r>
              <a:rPr lang="en-US" sz="1600" b="1" dirty="0">
                <a:solidFill>
                  <a:srgbClr val="920000"/>
                </a:solidFill>
              </a:rPr>
              <a:t>components</a:t>
            </a:r>
            <a:r>
              <a:rPr lang="en-US" sz="1800" dirty="0"/>
              <a:t> folder</a:t>
            </a:r>
          </a:p>
          <a:p>
            <a:pPr lvl="1"/>
            <a:r>
              <a:rPr lang="en-US" sz="1800" dirty="0"/>
              <a:t>Pages used by React Router located inside the </a:t>
            </a:r>
            <a:r>
              <a:rPr lang="en-US" sz="1600" b="1" dirty="0">
                <a:solidFill>
                  <a:srgbClr val="920000"/>
                </a:solidFill>
              </a:rPr>
              <a:t>pages</a:t>
            </a:r>
            <a:r>
              <a:rPr lang="en-US" sz="1800" dirty="0"/>
              <a:t> folder</a:t>
            </a:r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F9FE0-2D39-7C52-90CB-7EC659BA5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19" y="3422359"/>
            <a:ext cx="2643415" cy="25639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FA60A-CF23-6549-C80F-7DB750C2C719}"/>
              </a:ext>
            </a:extLst>
          </p:cNvPr>
          <p:cNvGrpSpPr>
            <a:grpSpLocks noChangeAspect="1"/>
          </p:cNvGrpSpPr>
          <p:nvPr/>
        </p:nvGrpSpPr>
        <p:grpSpPr>
          <a:xfrm>
            <a:off x="2045616" y="3971105"/>
            <a:ext cx="4795058" cy="2888361"/>
            <a:chOff x="596535" y="2173826"/>
            <a:chExt cx="5708328" cy="34385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B9CCEC-5C45-EC35-F022-04A20C827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8338" y="2173826"/>
              <a:ext cx="2676525" cy="343852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FF6E17E-0301-E98D-D74E-BA2C6C1FA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35" y="2281084"/>
              <a:ext cx="3228214" cy="989655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D2E753-765F-B9B0-1B39-DB58CBC816C0}"/>
              </a:ext>
            </a:extLst>
          </p:cNvPr>
          <p:cNvGrpSpPr>
            <a:grpSpLocks noChangeAspect="1"/>
          </p:cNvGrpSpPr>
          <p:nvPr/>
        </p:nvGrpSpPr>
        <p:grpSpPr>
          <a:xfrm>
            <a:off x="6178918" y="4207283"/>
            <a:ext cx="3099350" cy="1674228"/>
            <a:chOff x="5272927" y="2429671"/>
            <a:chExt cx="3689659" cy="19931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17F306-B2F3-2BD3-6A34-DB5B4F271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0780" y="2429671"/>
              <a:ext cx="2251806" cy="199313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CFE6220-B6BF-AE95-0FC6-DAF15CFDE653}"/>
                </a:ext>
              </a:extLst>
            </p:cNvPr>
            <p:cNvCxnSpPr>
              <a:cxnSpLocks/>
            </p:cNvCxnSpPr>
            <p:nvPr/>
          </p:nvCxnSpPr>
          <p:spPr>
            <a:xfrm>
              <a:off x="5272927" y="2527075"/>
              <a:ext cx="1737473" cy="0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3E0368-EC4A-E609-CBA5-8A47AB0A718E}"/>
              </a:ext>
            </a:extLst>
          </p:cNvPr>
          <p:cNvGrpSpPr>
            <a:grpSpLocks noChangeAspect="1"/>
          </p:cNvGrpSpPr>
          <p:nvPr/>
        </p:nvGrpSpPr>
        <p:grpSpPr>
          <a:xfrm>
            <a:off x="8553407" y="4405080"/>
            <a:ext cx="3406318" cy="1466579"/>
            <a:chOff x="7932552" y="2666794"/>
            <a:chExt cx="4055089" cy="174593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DA63581-244E-0E09-758D-F86E65610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6940" y="2666794"/>
              <a:ext cx="2560701" cy="174593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D321723-0EF4-5090-5A3E-665ABDFB776E}"/>
                </a:ext>
              </a:extLst>
            </p:cNvPr>
            <p:cNvCxnSpPr>
              <a:cxnSpLocks/>
            </p:cNvCxnSpPr>
            <p:nvPr/>
          </p:nvCxnSpPr>
          <p:spPr>
            <a:xfrm>
              <a:off x="7932552" y="2767966"/>
              <a:ext cx="1737473" cy="0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DE5F6-0A95-14B6-22ED-A8F71AD47887}"/>
              </a:ext>
            </a:extLst>
          </p:cNvPr>
          <p:cNvSpPr/>
          <p:nvPr/>
        </p:nvSpPr>
        <p:spPr bwMode="auto">
          <a:xfrm>
            <a:off x="4473529" y="4994531"/>
            <a:ext cx="646078" cy="131679"/>
          </a:xfrm>
          <a:prstGeom prst="rightArrow">
            <a:avLst/>
          </a:prstGeom>
          <a:solidFill>
            <a:srgbClr val="92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871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5A94-2223-B059-B004-0A7FEA35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AppOwnsDataWebApi Wrapper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41EC-D25C-6A02-6DDC-5D0D46CED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AppOwnsDataWebApi is wrapper class to call external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F8621-7EB8-BACB-EC6A-58207883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95" y="1813180"/>
            <a:ext cx="8639175" cy="34861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1080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EC74-4EC2-F215-5039-3FE6F1D1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AppOwnsDataWebApi.</a:t>
            </a:r>
            <a:r>
              <a:rPr lang="en-US" dirty="0" err="1"/>
              <a:t>GetAccessToken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01B0E-DF8E-8BDA-6DAA-348758445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GetAccessToken</a:t>
            </a:r>
            <a:r>
              <a:rPr lang="en-US" dirty="0"/>
              <a:t> uses </a:t>
            </a:r>
            <a:r>
              <a:rPr lang="en-US" sz="2000" b="1" dirty="0" err="1">
                <a:solidFill>
                  <a:srgbClr val="920000"/>
                </a:solidFill>
              </a:rPr>
              <a:t>msalInstance</a:t>
            </a:r>
            <a:r>
              <a:rPr lang="en-US" dirty="0"/>
              <a:t> object which is initialized in </a:t>
            </a:r>
            <a:r>
              <a:rPr lang="en-US" sz="2000" b="1" dirty="0" err="1">
                <a:solidFill>
                  <a:srgbClr val="920000"/>
                </a:solidFill>
              </a:rPr>
              <a:t>index.tsx</a:t>
            </a:r>
            <a:endParaRPr lang="en-US" sz="2000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First attempt is made using </a:t>
            </a:r>
            <a:r>
              <a:rPr lang="en-US" sz="1600" b="1" dirty="0" err="1">
                <a:solidFill>
                  <a:srgbClr val="920000"/>
                </a:solidFill>
              </a:rPr>
              <a:t>acquireTokenSilent</a:t>
            </a:r>
            <a:r>
              <a:rPr lang="en-US" dirty="0"/>
              <a:t> to acquire token from browser cache</a:t>
            </a:r>
          </a:p>
          <a:p>
            <a:pPr lvl="1"/>
            <a:r>
              <a:rPr lang="en-US" dirty="0"/>
              <a:t>Second attempt is made using </a:t>
            </a:r>
            <a:r>
              <a:rPr lang="en-US" sz="1600" b="1" dirty="0" err="1">
                <a:solidFill>
                  <a:srgbClr val="920000"/>
                </a:solidFill>
              </a:rPr>
              <a:t>acquireTokenPopup</a:t>
            </a:r>
            <a:r>
              <a:rPr lang="en-US" dirty="0"/>
              <a:t> which triggers user interaction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E29DD-2F6F-2A82-A964-C19D88983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77" y="2605803"/>
            <a:ext cx="10772775" cy="38385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64133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F9D1-8453-03EA-4667-7257B3D43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AppOwnsDataWebApi.</a:t>
            </a:r>
            <a:r>
              <a:rPr lang="en-US" dirty="0" err="1"/>
              <a:t>GetEmbeddingData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82DF1-D9D0-FDC1-C6D3-FF64D3608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GetEmbeddingData</a:t>
            </a:r>
            <a:r>
              <a:rPr lang="en-US" dirty="0"/>
              <a:t> uses serialization types defined in </a:t>
            </a:r>
            <a:r>
              <a:rPr lang="en-US" sz="2000" b="1" dirty="0" err="1">
                <a:solidFill>
                  <a:srgbClr val="920000"/>
                </a:solidFill>
              </a:rPr>
              <a:t>models.ts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920000"/>
                </a:solidFill>
              </a:rPr>
              <a:t>GetEmbeddingData</a:t>
            </a:r>
            <a:r>
              <a:rPr lang="en-US" dirty="0"/>
              <a:t> uses </a:t>
            </a:r>
            <a:r>
              <a:rPr lang="en-US" sz="2000" b="1" dirty="0">
                <a:solidFill>
                  <a:srgbClr val="920000"/>
                </a:solidFill>
              </a:rPr>
              <a:t>fetch</a:t>
            </a:r>
            <a:r>
              <a:rPr lang="en-US" dirty="0"/>
              <a:t> API to call across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CFC3BF-58F4-3E0F-0790-CE560BBC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43" y="1732835"/>
            <a:ext cx="2776061" cy="16159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AE2DB-91F7-6B9B-A916-C4F5B90E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320" y="1752503"/>
            <a:ext cx="2494312" cy="120157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19A6C9-6C64-43D2-F976-ED2FBAA44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982" y="1752498"/>
            <a:ext cx="2842355" cy="9281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896407-6F1C-C602-BD17-3502F698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44" y="4127755"/>
            <a:ext cx="6123908" cy="218770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9002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091F-9AA0-DF51-066F-89CE44A45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 err="1"/>
              <a:t>AppContext.ts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C521E-E75A-1825-DFE7-CC17044F8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00383"/>
          </a:xfrm>
        </p:spPr>
        <p:txBody>
          <a:bodyPr/>
          <a:lstStyle/>
          <a:p>
            <a:r>
              <a:rPr lang="en-US" sz="2000" dirty="0"/>
              <a:t>React-JS provides context feature for sharing state across components</a:t>
            </a:r>
          </a:p>
          <a:p>
            <a:pPr lvl="1"/>
            <a:r>
              <a:rPr lang="en-US" sz="1800" dirty="0"/>
              <a:t>Designing with context lessens the need to pass parameters between components</a:t>
            </a:r>
          </a:p>
          <a:p>
            <a:pPr lvl="1"/>
            <a:r>
              <a:rPr lang="en-US" sz="1800" dirty="0"/>
              <a:t>Context includes state properties which can be shared with child components</a:t>
            </a:r>
          </a:p>
          <a:p>
            <a:pPr lvl="1"/>
            <a:r>
              <a:rPr lang="en-US" sz="1800" dirty="0"/>
              <a:t>Context can also contain modifier methods allowing child components to modify context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86F4C-35A3-505B-5E5A-D7E5CA119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38" y="2732896"/>
            <a:ext cx="4429887" cy="41365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7610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8D81-C43A-E7DC-6A7B-9E69B8C5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State for Application Context in </a:t>
            </a:r>
            <a:r>
              <a:rPr lang="en-US" dirty="0" err="1"/>
              <a:t>App.tsx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933FE-AB44-D5EC-3F5D-0B38BC083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The state for application context is managed by </a:t>
            </a:r>
            <a:r>
              <a:rPr lang="en-US" sz="2000" b="1" dirty="0" err="1">
                <a:solidFill>
                  <a:srgbClr val="920000"/>
                </a:solidFill>
              </a:rPr>
              <a:t>App.tsx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800" b="1" dirty="0" err="1">
                <a:solidFill>
                  <a:srgbClr val="920000"/>
                </a:solidFill>
              </a:rPr>
              <a:t>App.tsx</a:t>
            </a:r>
            <a:r>
              <a:rPr lang="en-US" dirty="0"/>
              <a:t> utilizes </a:t>
            </a:r>
            <a:r>
              <a:rPr lang="en-US" sz="1800" b="1" dirty="0">
                <a:solidFill>
                  <a:srgbClr val="920000"/>
                </a:solidFill>
              </a:rPr>
              <a:t>useState</a:t>
            </a:r>
            <a:r>
              <a:rPr lang="en-US" dirty="0"/>
              <a:t> hook to track state for application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D09D7-2212-F48B-BCD7-7477B8D0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70" y="2135910"/>
            <a:ext cx="7715250" cy="30518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6055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309B-1199-7934-E426-16CEFDE1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Application Context with useEffect Hook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F5B68-FF3B-4D2B-6B83-E4E9DD608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useEffect</a:t>
            </a:r>
            <a:r>
              <a:rPr lang="en-US" dirty="0"/>
              <a:t> is hook used to execute code after React has committed changes to DOM</a:t>
            </a:r>
          </a:p>
          <a:p>
            <a:pPr lvl="1"/>
            <a:r>
              <a:rPr lang="en-US" dirty="0"/>
              <a:t>Using </a:t>
            </a:r>
            <a:r>
              <a:rPr lang="en-US" sz="2000" b="1" dirty="0">
                <a:solidFill>
                  <a:srgbClr val="920000"/>
                </a:solidFill>
              </a:rPr>
              <a:t>useEffect </a:t>
            </a:r>
            <a:r>
              <a:rPr lang="en-US" dirty="0"/>
              <a:t>is best practice when executing code which calls Web APIs across the network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Results from Web API call in </a:t>
            </a:r>
            <a:r>
              <a:rPr lang="en-US" sz="1800" b="1" dirty="0">
                <a:solidFill>
                  <a:srgbClr val="920000"/>
                </a:solidFill>
              </a:rPr>
              <a:t>useEffect</a:t>
            </a:r>
            <a:r>
              <a:rPr lang="en-US" dirty="0"/>
              <a:t> function can be used to modify component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FB499-1F75-20E8-1F6A-740DAEC9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22" y="2547446"/>
            <a:ext cx="6025991" cy="42368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9569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FF9F-A95B-1FE5-1E1E-20036035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refreshEmbeddingData</a:t>
            </a:r>
            <a:r>
              <a:rPr lang="en-US" dirty="0"/>
              <a:t> in </a:t>
            </a:r>
            <a:r>
              <a:rPr lang="en-US" dirty="0" err="1"/>
              <a:t>App.tsx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08A1C-21F5-5658-38CF-39D80991E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refreshEmbeddingData</a:t>
            </a:r>
            <a:r>
              <a:rPr lang="en-US" dirty="0"/>
              <a:t> method used to refresh embedding data</a:t>
            </a:r>
          </a:p>
          <a:p>
            <a:pPr lvl="1"/>
            <a:r>
              <a:rPr lang="en-US" dirty="0"/>
              <a:t>This method must be called after the user creates a new report</a:t>
            </a:r>
          </a:p>
          <a:p>
            <a:pPr lvl="1"/>
            <a:r>
              <a:rPr lang="en-US" dirty="0"/>
              <a:t>Reference to </a:t>
            </a:r>
            <a:r>
              <a:rPr lang="en-US" sz="1800" b="1" dirty="0" err="1">
                <a:solidFill>
                  <a:srgbClr val="920000"/>
                </a:solidFill>
              </a:rPr>
              <a:t>refreshEmbeddingData</a:t>
            </a:r>
            <a:r>
              <a:rPr lang="en-US" dirty="0"/>
              <a:t> passed to child components in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2F002-C49D-9778-26B4-50649625C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6" y="2746260"/>
            <a:ext cx="5915025" cy="1219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88249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2996-A447-5F31-47F5-27273C17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Context Available to Child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B58A3-CBE4-8E2E-CA3D-82ECD48DD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App.tsx</a:t>
            </a:r>
            <a:r>
              <a:rPr lang="en-US" dirty="0"/>
              <a:t> contains context </a:t>
            </a:r>
            <a:r>
              <a:rPr lang="en-US" sz="2000" b="1" dirty="0">
                <a:solidFill>
                  <a:srgbClr val="920000"/>
                </a:solidFill>
              </a:rPr>
              <a:t>AppContext.Provider</a:t>
            </a:r>
            <a:r>
              <a:rPr lang="en-US" dirty="0"/>
              <a:t> tag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AppContext.Provider</a:t>
            </a:r>
            <a:r>
              <a:rPr lang="en-US" dirty="0"/>
              <a:t> tag used to associate context data with component state in </a:t>
            </a:r>
            <a:r>
              <a:rPr lang="en-US" sz="1800" b="1" dirty="0" err="1">
                <a:solidFill>
                  <a:srgbClr val="920000"/>
                </a:solidFill>
              </a:rPr>
              <a:t>App.tsx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AppContext.Provider</a:t>
            </a:r>
            <a:r>
              <a:rPr lang="en-US" dirty="0"/>
              <a:t> tag passes reference to </a:t>
            </a:r>
            <a:r>
              <a:rPr lang="en-US" sz="1800" b="1" dirty="0" err="1">
                <a:solidFill>
                  <a:srgbClr val="920000"/>
                </a:solidFill>
              </a:rPr>
              <a:t>refreshEmbeddingData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9C4FD-7AE8-75FE-27DA-C47426E8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10" y="2563973"/>
            <a:ext cx="5799800" cy="37708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938927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 used in This Session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131" y="1227439"/>
            <a:ext cx="11604521" cy="1523494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AppOwnsDataReactClient</a:t>
            </a:r>
            <a:r>
              <a:rPr lang="en-US" dirty="0"/>
              <a:t> is included as part of the </a:t>
            </a:r>
            <a:r>
              <a:rPr lang="en-US" sz="2000" b="1" dirty="0">
                <a:solidFill>
                  <a:srgbClr val="920000"/>
                </a:solidFill>
              </a:rPr>
              <a:t>App-Owns-Data Starter Kit 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App-Owns-Data Starter Kit is developer sample demonstrating App-Owns-Data embedding</a:t>
            </a:r>
          </a:p>
          <a:p>
            <a:pPr lvl="1"/>
            <a:r>
              <a:rPr lang="en-US" dirty="0"/>
              <a:t>Originally published in July 2021 - Updated in October 2022 with </a:t>
            </a:r>
            <a:r>
              <a:rPr lang="en-US" sz="1800" b="1" dirty="0">
                <a:solidFill>
                  <a:srgbClr val="920000"/>
                </a:solidFill>
              </a:rPr>
              <a:t>AppOwnsDataReactClient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AppOwnsDataReactClient</a:t>
            </a:r>
            <a:r>
              <a:rPr lang="en-US" b="1" dirty="0"/>
              <a:t> </a:t>
            </a:r>
            <a:r>
              <a:rPr lang="en-US" dirty="0"/>
              <a:t>built using React-JS, Material UI, MSAL.js Typescript and webpack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0722E-4FC4-6AF3-2CDB-A2E7AFB3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6" y="2913624"/>
            <a:ext cx="6070863" cy="38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7162-ED66-2D79-DEDD-DB630926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AppContext</a:t>
            </a:r>
            <a:r>
              <a:rPr lang="en-US" dirty="0"/>
              <a:t> in a Child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6FB97-A701-AE3B-BD20-8EE1874CC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38828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sz="2000" b="1" dirty="0" err="1">
                <a:solidFill>
                  <a:srgbClr val="920000"/>
                </a:solidFill>
              </a:rPr>
              <a:t>AppContext</a:t>
            </a:r>
            <a:r>
              <a:rPr lang="en-US" dirty="0"/>
              <a:t> type into child component</a:t>
            </a:r>
          </a:p>
          <a:p>
            <a:r>
              <a:rPr lang="en-US" dirty="0"/>
              <a:t>Create context in child component using </a:t>
            </a:r>
            <a:r>
              <a:rPr lang="en-US" sz="2000" b="1" dirty="0">
                <a:solidFill>
                  <a:srgbClr val="920000"/>
                </a:solidFill>
              </a:rPr>
              <a:t>useContext</a:t>
            </a:r>
            <a:r>
              <a:rPr lang="en-US" dirty="0"/>
              <a:t> hook</a:t>
            </a:r>
          </a:p>
          <a:p>
            <a:r>
              <a:rPr lang="en-US" dirty="0"/>
              <a:t>Use context state properties and modifier methods anywhere in child component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908A7-0D1A-0E82-AD46-0FDB70E99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40" y="2742088"/>
            <a:ext cx="7484392" cy="260787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440938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8D7E-512A-1BB5-FF56-E58E22CE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Report.tsx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623BA-8202-A7BA-29D3-D30F776C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b="1" dirty="0" err="1">
                <a:solidFill>
                  <a:srgbClr val="920000"/>
                </a:solidFill>
              </a:rPr>
              <a:t>Report.tsx</a:t>
            </a:r>
            <a:r>
              <a:rPr lang="en-US" dirty="0"/>
              <a:t> contains programming logic used to embed reports</a:t>
            </a:r>
          </a:p>
          <a:p>
            <a:pPr lvl="1"/>
            <a:r>
              <a:rPr lang="en-US" dirty="0"/>
              <a:t>Uses routing parameters to parse the ID of a report or dataset from URL</a:t>
            </a:r>
          </a:p>
          <a:p>
            <a:pPr lvl="1"/>
            <a:r>
              <a:rPr lang="en-US" dirty="0"/>
              <a:t>Acquires embed tokens and manages embed token lifetime</a:t>
            </a:r>
          </a:p>
          <a:p>
            <a:pPr lvl="1"/>
            <a:r>
              <a:rPr lang="en-US" dirty="0"/>
              <a:t>Uses the Power BI JavaScript API to embed reports</a:t>
            </a:r>
          </a:p>
          <a:p>
            <a:pPr lvl="1"/>
            <a:r>
              <a:rPr lang="en-US" dirty="0"/>
              <a:t>Leverages child components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folder such as </a:t>
            </a:r>
            <a:r>
              <a:rPr lang="en-US" sz="1800" b="1" dirty="0" err="1">
                <a:solidFill>
                  <a:srgbClr val="920000"/>
                </a:solidFill>
              </a:rPr>
              <a:t>ReportToolbar.tsx</a:t>
            </a:r>
            <a:r>
              <a:rPr lang="en-US" dirty="0"/>
              <a:t> and </a:t>
            </a:r>
            <a:r>
              <a:rPr lang="en-US" sz="1800" b="1" dirty="0" err="1">
                <a:solidFill>
                  <a:srgbClr val="920000"/>
                </a:solidFill>
              </a:rPr>
              <a:t>ReportPath.tsx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C789A-AE1D-854C-249B-0B714D78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32" y="3404684"/>
            <a:ext cx="2445216" cy="18419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DF1410-B341-5EE0-DF9F-4AA1D7E1EDB1}"/>
              </a:ext>
            </a:extLst>
          </p:cNvPr>
          <p:cNvGrpSpPr/>
          <p:nvPr/>
        </p:nvGrpSpPr>
        <p:grpSpPr>
          <a:xfrm>
            <a:off x="3201975" y="4158698"/>
            <a:ext cx="3813493" cy="1123446"/>
            <a:chOff x="3209476" y="4191033"/>
            <a:chExt cx="3813493" cy="11234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15822A-C6D9-EDC1-FAF8-7A841A5CE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88"/>
            <a:stretch/>
          </p:blipFill>
          <p:spPr>
            <a:xfrm>
              <a:off x="4788816" y="4191033"/>
              <a:ext cx="2234153" cy="112344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C6F399F-829D-B899-5C75-CCAD10921C31}"/>
                </a:ext>
              </a:extLst>
            </p:cNvPr>
            <p:cNvCxnSpPr>
              <a:cxnSpLocks/>
            </p:cNvCxnSpPr>
            <p:nvPr/>
          </p:nvCxnSpPr>
          <p:spPr>
            <a:xfrm>
              <a:off x="3209476" y="4364517"/>
              <a:ext cx="1485073" cy="0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859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to Report.tsx with a Report ID or Dataset 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AppOwnsDataReactClient</a:t>
            </a:r>
            <a:r>
              <a:rPr lang="en-US" dirty="0"/>
              <a:t> uses a custom routing scheme with React Router</a:t>
            </a:r>
          </a:p>
          <a:p>
            <a:pPr lvl="1"/>
            <a:r>
              <a:rPr lang="en-US" dirty="0"/>
              <a:t>Routing scheme for application defined in </a:t>
            </a:r>
            <a:r>
              <a:rPr lang="en-US" sz="1600" b="1" dirty="0" err="1">
                <a:solidFill>
                  <a:srgbClr val="920000"/>
                </a:solidFill>
              </a:rPr>
              <a:t>PageLayout.tsx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Path for routing to existing report: </a:t>
            </a:r>
            <a:r>
              <a:rPr lang="en-US" sz="1600" b="1" dirty="0">
                <a:solidFill>
                  <a:srgbClr val="920000"/>
                </a:solidFill>
              </a:rPr>
              <a:t>/reports/{ReportId}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Path for routing to new report: </a:t>
            </a:r>
            <a:r>
              <a:rPr lang="en-US" sz="1600" b="1" dirty="0">
                <a:solidFill>
                  <a:srgbClr val="920000"/>
                </a:solidFill>
              </a:rPr>
              <a:t>/reports/{</a:t>
            </a:r>
            <a:r>
              <a:rPr lang="en-US" sz="1600" b="1" dirty="0" err="1">
                <a:solidFill>
                  <a:srgbClr val="920000"/>
                </a:solidFill>
              </a:rPr>
              <a:t>DatasetId</a:t>
            </a:r>
            <a:r>
              <a:rPr lang="en-US" sz="1600" b="1" dirty="0">
                <a:solidFill>
                  <a:srgbClr val="920000"/>
                </a:solidFill>
              </a:rPr>
              <a:t>}</a:t>
            </a:r>
          </a:p>
          <a:p>
            <a:pPr lvl="1"/>
            <a:r>
              <a:rPr lang="en-US" sz="1600" b="1" dirty="0" err="1">
                <a:solidFill>
                  <a:srgbClr val="920000"/>
                </a:solidFill>
              </a:rPr>
              <a:t>LeftNav.tsx</a:t>
            </a:r>
            <a:r>
              <a:rPr lang="en-US" dirty="0"/>
              <a:t> provides menu allowing user to navigate to route with Report ID or Dataset ID</a:t>
            </a:r>
          </a:p>
          <a:p>
            <a:pPr lvl="1"/>
            <a:r>
              <a:rPr lang="en-US" sz="1600" b="1" dirty="0" err="1">
                <a:solidFill>
                  <a:srgbClr val="920000"/>
                </a:solidFill>
              </a:rPr>
              <a:t>Report.tsx</a:t>
            </a:r>
            <a:r>
              <a:rPr lang="en-US" dirty="0"/>
              <a:t> contains code to inspect route and determine ID for target report or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A1BBC-0C6B-42FC-3C12-6C26F8F5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45" y="3690215"/>
            <a:ext cx="4276588" cy="186822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52FC8-F03E-3AD9-BFBF-35D1628C3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39" b="77115"/>
          <a:stretch/>
        </p:blipFill>
        <p:spPr>
          <a:xfrm>
            <a:off x="6323501" y="5106649"/>
            <a:ext cx="5780516" cy="119235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31DBE6-C759-ACAC-3A9D-DF7F16473C3D}"/>
              </a:ext>
            </a:extLst>
          </p:cNvPr>
          <p:cNvSpPr/>
          <p:nvPr/>
        </p:nvSpPr>
        <p:spPr bwMode="auto">
          <a:xfrm>
            <a:off x="9341373" y="5454592"/>
            <a:ext cx="2486560" cy="238630"/>
          </a:xfrm>
          <a:prstGeom prst="roundRect">
            <a:avLst/>
          </a:prstGeom>
          <a:noFill/>
          <a:ln w="38100">
            <a:solidFill>
              <a:srgbClr val="E6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E40BDA-CB33-4870-175E-EA9AD40AC9E9}"/>
              </a:ext>
            </a:extLst>
          </p:cNvPr>
          <p:cNvGrpSpPr/>
          <p:nvPr/>
        </p:nvGrpSpPr>
        <p:grpSpPr>
          <a:xfrm>
            <a:off x="5420411" y="4585567"/>
            <a:ext cx="6693033" cy="309745"/>
            <a:chOff x="5203594" y="4246204"/>
            <a:chExt cx="6693033" cy="3097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9057C1-5E1D-64C4-F3A8-64350F6F3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7376"/>
            <a:stretch/>
          </p:blipFill>
          <p:spPr>
            <a:xfrm>
              <a:off x="6055717" y="4246204"/>
              <a:ext cx="5840910" cy="309745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F46CBE5-F5E7-7196-70BF-601CD0384EB3}"/>
                </a:ext>
              </a:extLst>
            </p:cNvPr>
            <p:cNvCxnSpPr>
              <a:cxnSpLocks/>
            </p:cNvCxnSpPr>
            <p:nvPr/>
          </p:nvCxnSpPr>
          <p:spPr>
            <a:xfrm>
              <a:off x="5203594" y="4391650"/>
              <a:ext cx="763571" cy="0"/>
            </a:xfrm>
            <a:prstGeom prst="straightConnector1">
              <a:avLst/>
            </a:prstGeom>
            <a:ln w="38100">
              <a:solidFill>
                <a:srgbClr val="92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026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CB81-CE4A-1C17-F3B5-C33B24B7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the ID Parameter from the Route 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437AF-342C-694F-8FB9-0EB052FB6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85789"/>
          </a:xfrm>
        </p:spPr>
        <p:txBody>
          <a:bodyPr/>
          <a:lstStyle/>
          <a:p>
            <a:r>
              <a:rPr lang="en-US" dirty="0"/>
              <a:t>Route path to </a:t>
            </a:r>
            <a:r>
              <a:rPr lang="en-US" sz="2000" b="1" dirty="0" err="1">
                <a:solidFill>
                  <a:srgbClr val="920000"/>
                </a:solidFill>
              </a:rPr>
              <a:t>Reports.tsx</a:t>
            </a:r>
            <a:r>
              <a:rPr lang="en-US" dirty="0"/>
              <a:t> defines path parameter named </a:t>
            </a:r>
            <a:r>
              <a:rPr lang="en-US" sz="2000" b="1" dirty="0">
                <a:solidFill>
                  <a:srgbClr val="920000"/>
                </a:solidFill>
              </a:rPr>
              <a:t>id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sz="2000" b="1" dirty="0">
                <a:solidFill>
                  <a:srgbClr val="920000"/>
                </a:solidFill>
              </a:rPr>
              <a:t>id</a:t>
            </a:r>
            <a:r>
              <a:rPr lang="en-US" dirty="0"/>
              <a:t> parameter has value of URL segment after </a:t>
            </a:r>
            <a:r>
              <a:rPr lang="en-US" sz="2000" b="1" dirty="0">
                <a:solidFill>
                  <a:srgbClr val="920000"/>
                </a:solidFill>
              </a:rPr>
              <a:t>reports/</a:t>
            </a:r>
          </a:p>
          <a:p>
            <a:endParaRPr lang="en-US" sz="2000" b="1" dirty="0">
              <a:solidFill>
                <a:srgbClr val="920000"/>
              </a:solidFill>
            </a:endParaRPr>
          </a:p>
          <a:p>
            <a:endParaRPr lang="en-US" sz="2000" b="1" dirty="0">
              <a:solidFill>
                <a:srgbClr val="920000"/>
              </a:solidFill>
            </a:endParaRPr>
          </a:p>
          <a:p>
            <a:endParaRPr lang="en-US" sz="2000" b="1" dirty="0">
              <a:solidFill>
                <a:srgbClr val="920000"/>
              </a:solidFill>
            </a:endParaRPr>
          </a:p>
          <a:p>
            <a:endParaRPr lang="en-US" sz="2000" b="1" dirty="0">
              <a:solidFill>
                <a:srgbClr val="920000"/>
              </a:solidFill>
            </a:endParaRPr>
          </a:p>
          <a:p>
            <a:r>
              <a:rPr lang="en-US" dirty="0"/>
              <a:t>The </a:t>
            </a:r>
            <a:r>
              <a:rPr lang="en-US" sz="2000" b="1" dirty="0">
                <a:solidFill>
                  <a:srgbClr val="920000"/>
                </a:solidFill>
              </a:rPr>
              <a:t>id</a:t>
            </a:r>
            <a:r>
              <a:rPr lang="en-US" dirty="0"/>
              <a:t> parameter can be retrieved in </a:t>
            </a:r>
            <a:r>
              <a:rPr lang="en-US" sz="2000" b="1" dirty="0" err="1">
                <a:solidFill>
                  <a:srgbClr val="920000"/>
                </a:solidFill>
              </a:rPr>
              <a:t>Reports.tsx</a:t>
            </a:r>
            <a:r>
              <a:rPr lang="en-US" dirty="0"/>
              <a:t> using </a:t>
            </a:r>
            <a:r>
              <a:rPr lang="en-US" sz="2000" b="1" dirty="0" err="1">
                <a:solidFill>
                  <a:srgbClr val="920000"/>
                </a:solidFill>
              </a:rPr>
              <a:t>useParams</a:t>
            </a:r>
            <a:r>
              <a:rPr lang="en-US" dirty="0"/>
              <a:t> hook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945C8-44A1-0DF4-E065-C7E8531EC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71" y="5130306"/>
            <a:ext cx="5312254" cy="12508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CAE60-BC62-BF5A-761B-583AB37BE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39" b="82580"/>
          <a:stretch/>
        </p:blipFill>
        <p:spPr>
          <a:xfrm>
            <a:off x="872375" y="3064277"/>
            <a:ext cx="7461522" cy="117160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2A7D3-E272-6340-7B8D-AB8C2AAEB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376"/>
          <a:stretch/>
        </p:blipFill>
        <p:spPr>
          <a:xfrm>
            <a:off x="879994" y="1842773"/>
            <a:ext cx="6440805" cy="3415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B7198E-A032-7EDB-7FA3-7B5F59333E46}"/>
              </a:ext>
            </a:extLst>
          </p:cNvPr>
          <p:cNvSpPr/>
          <p:nvPr/>
        </p:nvSpPr>
        <p:spPr bwMode="auto">
          <a:xfrm>
            <a:off x="5313694" y="3544196"/>
            <a:ext cx="2610169" cy="238630"/>
          </a:xfrm>
          <a:prstGeom prst="roundRect">
            <a:avLst/>
          </a:prstGeom>
          <a:noFill/>
          <a:ln w="38100">
            <a:solidFill>
              <a:srgbClr val="E60000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91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Embed Tokens in </a:t>
            </a:r>
            <a:r>
              <a:rPr lang="en-US" dirty="0" err="1"/>
              <a:t>Report.tsx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Report.tsx</a:t>
            </a:r>
            <a:r>
              <a:rPr lang="en-US" dirty="0"/>
              <a:t> has state properties for storing embed token and related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920000"/>
                </a:solidFill>
              </a:rPr>
              <a:t>GetEmbedToken</a:t>
            </a:r>
            <a:r>
              <a:rPr lang="en-US" dirty="0"/>
              <a:t> retrieves embed token data and stores it in state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279D8-6DDB-6263-7E8B-4127EB61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68" y="1763031"/>
            <a:ext cx="9086850" cy="17716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BA199-2BD8-B20F-B4ED-836E6D8A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52" y="4352287"/>
            <a:ext cx="5762625" cy="134302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80778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9C1B-E0D4-B428-0DF6-868459FE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Logic in Report.tsx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0191E-0610-7C16-CDD5-D619AFCBA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useEffect</a:t>
            </a:r>
            <a:r>
              <a:rPr lang="en-US" dirty="0"/>
              <a:t> contains logic to acquire embed token and start embedding process</a:t>
            </a:r>
          </a:p>
          <a:p>
            <a:pPr lvl="1"/>
            <a:r>
              <a:rPr lang="en-US" dirty="0"/>
              <a:t>Ensures embed token has been acquired</a:t>
            </a:r>
          </a:p>
          <a:p>
            <a:pPr lvl="1"/>
            <a:r>
              <a:rPr lang="en-US" dirty="0"/>
              <a:t>Performs ID lookup on reports and datasets to dispatch to embed processing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F5E4D-0805-4184-E112-888C8DE6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59" y="2537102"/>
            <a:ext cx="7688558" cy="418820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38EE3A2-0A00-4220-A8A4-C5DB69DD2A38}"/>
              </a:ext>
            </a:extLst>
          </p:cNvPr>
          <p:cNvGrpSpPr/>
          <p:nvPr/>
        </p:nvGrpSpPr>
        <p:grpSpPr>
          <a:xfrm>
            <a:off x="4326903" y="4600280"/>
            <a:ext cx="7495960" cy="306960"/>
            <a:chOff x="4326903" y="4600280"/>
            <a:chExt cx="7495960" cy="3069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5C256F-017C-DC5B-B087-4FA0CCE2F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290" y="4671115"/>
              <a:ext cx="4205573" cy="236125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31C84C7-CE47-CB98-9823-3FE3C6336D0E}"/>
                </a:ext>
              </a:extLst>
            </p:cNvPr>
            <p:cNvCxnSpPr>
              <a:cxnSpLocks/>
            </p:cNvCxnSpPr>
            <p:nvPr/>
          </p:nvCxnSpPr>
          <p:spPr>
            <a:xfrm>
              <a:off x="4326903" y="4600280"/>
              <a:ext cx="3261674" cy="197963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7CF202-08A1-418C-ABEC-1CB81E67C5C5}"/>
              </a:ext>
            </a:extLst>
          </p:cNvPr>
          <p:cNvGrpSpPr/>
          <p:nvPr/>
        </p:nvGrpSpPr>
        <p:grpSpPr>
          <a:xfrm>
            <a:off x="4411744" y="4969497"/>
            <a:ext cx="7488336" cy="391146"/>
            <a:chOff x="4411744" y="4969497"/>
            <a:chExt cx="7488336" cy="3911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82CE0B-3306-A705-AD73-4300F6D2D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7926" y="5137282"/>
              <a:ext cx="4282154" cy="22336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65C414-3F4B-3648-FEC0-6CFB62318E7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411744" y="4969497"/>
              <a:ext cx="3206182" cy="279466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51AC17-728D-C323-1388-349BDA4ABC45}"/>
              </a:ext>
            </a:extLst>
          </p:cNvPr>
          <p:cNvGrpSpPr/>
          <p:nvPr/>
        </p:nvGrpSpPr>
        <p:grpSpPr>
          <a:xfrm>
            <a:off x="3828854" y="5913748"/>
            <a:ext cx="7858043" cy="315060"/>
            <a:chOff x="3828854" y="5913748"/>
            <a:chExt cx="7858043" cy="3150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2C946B-0E19-FC7C-85DA-7307C9CD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486" y="5960774"/>
              <a:ext cx="4052411" cy="268034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F0E3F7-2BA0-4369-7385-E6838E841757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3828854" y="5913748"/>
              <a:ext cx="3805632" cy="181043"/>
            </a:xfrm>
            <a:prstGeom prst="straightConnector1">
              <a:avLst/>
            </a:prstGeom>
            <a:ln w="28575">
              <a:solidFill>
                <a:srgbClr val="92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36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C80D-F378-9B35-6A21-DF1A2F1C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Report.tsx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F9648-BC02-3C21-DB37-55EBC1C9E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State properties in </a:t>
            </a:r>
            <a:r>
              <a:rPr lang="en-US" sz="2000" b="1" dirty="0">
                <a:solidFill>
                  <a:srgbClr val="920000"/>
                </a:solidFill>
              </a:rPr>
              <a:t>Report.tsx</a:t>
            </a:r>
            <a:r>
              <a:rPr lang="en-US" dirty="0"/>
              <a:t> used to track report metadata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920000"/>
                </a:solidFill>
              </a:rPr>
              <a:t>Report.tsx</a:t>
            </a:r>
            <a:r>
              <a:rPr lang="en-US" dirty="0"/>
              <a:t> output adds </a:t>
            </a:r>
            <a:r>
              <a:rPr lang="en-US" sz="2000" b="1" dirty="0" err="1">
                <a:solidFill>
                  <a:srgbClr val="920000"/>
                </a:solidFill>
              </a:rPr>
              <a:t>embedContainer</a:t>
            </a:r>
            <a:r>
              <a:rPr lang="en-US" dirty="0"/>
              <a:t> and child components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sz="1600" b="1" dirty="0">
                <a:solidFill>
                  <a:srgbClr val="920000"/>
                </a:solidFill>
              </a:rPr>
              <a:t>Report.tsx</a:t>
            </a:r>
            <a:r>
              <a:rPr lang="en-US" dirty="0"/>
              <a:t> state properties passed to </a:t>
            </a:r>
            <a:r>
              <a:rPr lang="en-US" sz="1600" b="1" dirty="0" err="1">
                <a:solidFill>
                  <a:srgbClr val="920000"/>
                </a:solidFill>
              </a:rPr>
              <a:t>ReportToolbar.tsx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A15B9-83C7-7A4B-AD4A-E70B9631D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46" y="4507944"/>
            <a:ext cx="10106025" cy="235267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CF6CD-97AA-EB9D-3F9A-FA8CDD401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" t="61290"/>
          <a:stretch/>
        </p:blipFill>
        <p:spPr>
          <a:xfrm>
            <a:off x="886120" y="1715678"/>
            <a:ext cx="8068049" cy="17186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1AB9AB-0ED3-B1CB-3E8B-6394CB517E20}"/>
              </a:ext>
            </a:extLst>
          </p:cNvPr>
          <p:cNvSpPr/>
          <p:nvPr/>
        </p:nvSpPr>
        <p:spPr bwMode="auto">
          <a:xfrm>
            <a:off x="1475569" y="5055262"/>
            <a:ext cx="9821333" cy="959040"/>
          </a:xfrm>
          <a:prstGeom prst="rect">
            <a:avLst/>
          </a:prstGeom>
          <a:noFill/>
          <a:ln w="38100">
            <a:solidFill>
              <a:srgbClr val="E6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181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ReportToolbar.tsx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ReportToolbar.tsx</a:t>
            </a:r>
            <a:r>
              <a:rPr lang="en-US" dirty="0"/>
              <a:t> provides menu options to report consumers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99E0B-9F91-2FFF-CF01-E1BCB160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05" y="1811805"/>
            <a:ext cx="10144864" cy="215832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0915E9A-7D1F-E281-74BE-67B8BF94048A}"/>
              </a:ext>
            </a:extLst>
          </p:cNvPr>
          <p:cNvSpPr/>
          <p:nvPr/>
        </p:nvSpPr>
        <p:spPr bwMode="auto">
          <a:xfrm>
            <a:off x="941463" y="2166268"/>
            <a:ext cx="10106751" cy="2658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7C907-BFD9-6289-0E6F-141C0699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36" y="1844275"/>
            <a:ext cx="10184193" cy="21371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82E88F-94BA-391D-4EE4-B1A3B631C9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5"/>
          <a:stretch/>
        </p:blipFill>
        <p:spPr>
          <a:xfrm>
            <a:off x="928793" y="1813605"/>
            <a:ext cx="10128848" cy="215870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0CEB5E-3C88-B35A-F511-7DA672C5B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53" y="1811062"/>
            <a:ext cx="10201830" cy="216669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6317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D313-71B7-CE22-E4C2-75E44447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Demo of AppOwnsDataReactClient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25540-FA4B-F3A0-8E0D-5EA499C3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94" y="1150111"/>
            <a:ext cx="11189558" cy="56843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05237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99A1-7E50-1A6E-0404-DEA8762C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refreshEmbedToken in Report.tsx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F524-B712-BB14-126F-B54B66B93B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b="1" dirty="0"/>
              <a:t>refreshEmbedToken</a:t>
            </a:r>
            <a:r>
              <a:rPr lang="en-US" dirty="0"/>
              <a:t> calls </a:t>
            </a:r>
            <a:r>
              <a:rPr lang="en-US" b="1" dirty="0"/>
              <a:t>AppOwnsDataWebApi</a:t>
            </a:r>
            <a:r>
              <a:rPr lang="en-US" dirty="0"/>
              <a:t> to get new embed token</a:t>
            </a:r>
          </a:p>
          <a:p>
            <a:pPr lvl="1"/>
            <a:r>
              <a:rPr lang="en-US" dirty="0"/>
              <a:t>Called to prevent embed token from expiring</a:t>
            </a:r>
          </a:p>
          <a:p>
            <a:pPr lvl="1"/>
            <a:r>
              <a:rPr lang="en-US" dirty="0"/>
              <a:t>Called whenever a new report Is 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F9833-D729-FAB5-127E-B33DC2FE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38" y="2557519"/>
            <a:ext cx="6029325" cy="299085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112726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312D-2D77-59E0-DDAA-F424FD5B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Token Auto-refresh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E856E-A483-2822-A54D-E09493A57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31955"/>
          </a:xfrm>
        </p:spPr>
        <p:txBody>
          <a:bodyPr/>
          <a:lstStyle/>
          <a:p>
            <a:r>
              <a:rPr lang="en-US" sz="2000" dirty="0"/>
              <a:t>Token expiration time displayed to user with </a:t>
            </a:r>
            <a:r>
              <a:rPr lang="en-US" sz="1800" b="1" dirty="0" err="1">
                <a:solidFill>
                  <a:srgbClr val="920000"/>
                </a:solidFill>
              </a:rPr>
              <a:t>ReportPath.tsx</a:t>
            </a:r>
            <a:endParaRPr lang="en-US" sz="2000" b="1" dirty="0">
              <a:solidFill>
                <a:srgbClr val="920000"/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b="1" dirty="0" err="1">
                <a:solidFill>
                  <a:srgbClr val="920000"/>
                </a:solidFill>
              </a:rPr>
              <a:t>monitorTokenExpiration</a:t>
            </a:r>
            <a:r>
              <a:rPr lang="en-US" sz="2000" dirty="0"/>
              <a:t> calls </a:t>
            </a:r>
            <a:r>
              <a:rPr lang="en-US" sz="1800" b="1" dirty="0">
                <a:solidFill>
                  <a:srgbClr val="920000"/>
                </a:solidFill>
              </a:rPr>
              <a:t>refreshEmbedToken</a:t>
            </a:r>
            <a:r>
              <a:rPr lang="en-US" sz="2000" dirty="0"/>
              <a:t> if expiration is two minutes away or less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1800" b="1" dirty="0">
                <a:solidFill>
                  <a:srgbClr val="920000"/>
                </a:solidFill>
              </a:rPr>
              <a:t>useEffect</a:t>
            </a:r>
            <a:r>
              <a:rPr lang="en-US" sz="2000" dirty="0"/>
              <a:t> function calls </a:t>
            </a:r>
            <a:r>
              <a:rPr lang="en-US" sz="1800" b="1" dirty="0" err="1">
                <a:solidFill>
                  <a:srgbClr val="920000"/>
                </a:solidFill>
              </a:rPr>
              <a:t>setTimeout</a:t>
            </a:r>
            <a:r>
              <a:rPr lang="en-US" sz="2000" dirty="0"/>
              <a:t> to periodically call </a:t>
            </a:r>
            <a:r>
              <a:rPr lang="en-US" sz="2000" b="1" dirty="0" err="1">
                <a:solidFill>
                  <a:srgbClr val="920000"/>
                </a:solidFill>
              </a:rPr>
              <a:t>monitorTokenExpiration</a:t>
            </a:r>
            <a:r>
              <a:rPr lang="en-US" sz="2000" dirty="0"/>
              <a:t> once a minute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72846-20A0-9C58-A500-DA4C72F9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93" y="3114585"/>
            <a:ext cx="8503920" cy="204368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7BC79-18BA-29B2-FC1A-3F4F8E10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68" y="5618352"/>
            <a:ext cx="6583680" cy="110413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626CE1-DAC5-6CD9-64B5-40D249800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09" t="-464" r="409" b="47299"/>
          <a:stretch/>
        </p:blipFill>
        <p:spPr>
          <a:xfrm>
            <a:off x="863616" y="1620130"/>
            <a:ext cx="8323869" cy="97373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3378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Embed Token Expiration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5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40CE0E-147F-8CF1-6332-ECB02A86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86" y="1139600"/>
            <a:ext cx="10326719" cy="5531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25F7414A-5ED8-40BB-DD95-C06D9EA44519}"/>
              </a:ext>
            </a:extLst>
          </p:cNvPr>
          <p:cNvSpPr/>
          <p:nvPr/>
        </p:nvSpPr>
        <p:spPr bwMode="auto">
          <a:xfrm>
            <a:off x="3877851" y="2506717"/>
            <a:ext cx="1317522" cy="255722"/>
          </a:xfrm>
          <a:prstGeom prst="leftArrow">
            <a:avLst>
              <a:gd name="adj1" fmla="val 50931"/>
              <a:gd name="adj2" fmla="val 77584"/>
            </a:avLst>
          </a:prstGeom>
          <a:solidFill>
            <a:schemeClr val="accent1"/>
          </a:solidFill>
          <a:ln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DA7A1D-B20B-E0E9-ACA6-41CAC70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29" y="1139603"/>
            <a:ext cx="10326719" cy="5531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E38CA8B-8B0D-0C72-C653-2E353EB4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 for Exporting Reports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9C87AB3E-ED80-CFE8-ED4F-9A43090E804A}"/>
              </a:ext>
            </a:extLst>
          </p:cNvPr>
          <p:cNvSpPr/>
          <p:nvPr/>
        </p:nvSpPr>
        <p:spPr bwMode="auto">
          <a:xfrm flipH="1">
            <a:off x="2189500" y="2786936"/>
            <a:ext cx="896854" cy="255722"/>
          </a:xfrm>
          <a:prstGeom prst="leftArrow">
            <a:avLst>
              <a:gd name="adj1" fmla="val 50931"/>
              <a:gd name="adj2" fmla="val 77584"/>
            </a:avLst>
          </a:prstGeom>
          <a:solidFill>
            <a:schemeClr val="accent1"/>
          </a:solidFill>
          <a:ln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5C30DA-4726-45D9-9B2C-AE9BC5A76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66" y="1119938"/>
            <a:ext cx="10326719" cy="5531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2AF289-7A95-A4AC-12B8-AAC999B1D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65" y="1119938"/>
            <a:ext cx="10326719" cy="5531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A6A3E4E7-6352-349B-0BE9-796C5B40B4B0}"/>
              </a:ext>
            </a:extLst>
          </p:cNvPr>
          <p:cNvSpPr/>
          <p:nvPr/>
        </p:nvSpPr>
        <p:spPr bwMode="auto">
          <a:xfrm>
            <a:off x="3057833" y="6223310"/>
            <a:ext cx="1260351" cy="403632"/>
          </a:xfrm>
          <a:prstGeom prst="leftArrow">
            <a:avLst>
              <a:gd name="adj1" fmla="val 50931"/>
              <a:gd name="adj2" fmla="val 77584"/>
            </a:avLst>
          </a:prstGeom>
          <a:solidFill>
            <a:schemeClr val="accent1"/>
          </a:solidFill>
          <a:ln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60ED15-9A95-9619-EFC1-2D65CA241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33" y="1139603"/>
            <a:ext cx="10326719" cy="553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2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27B7-5068-4F6F-9EE9-85FD4B59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Bookmark State and Active Page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FE14-1096-4288-AC7B-65A542621F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54847"/>
          </a:xfrm>
        </p:spPr>
        <p:txBody>
          <a:bodyPr/>
          <a:lstStyle/>
          <a:p>
            <a:r>
              <a:rPr lang="en-US" dirty="0"/>
              <a:t>Creating a richer user experience for exporting reports</a:t>
            </a:r>
          </a:p>
          <a:p>
            <a:pPr lvl="1"/>
            <a:r>
              <a:rPr lang="en-US" dirty="0"/>
              <a:t>Export report with same filtering as the users sees in browser</a:t>
            </a:r>
          </a:p>
          <a:p>
            <a:pPr lvl="1"/>
            <a:r>
              <a:rPr lang="en-US" dirty="0"/>
              <a:t>Give choice to export current page or all visible report pages</a:t>
            </a:r>
          </a:p>
          <a:p>
            <a:pPr lvl="1"/>
            <a:endParaRPr lang="en-US" dirty="0"/>
          </a:p>
          <a:p>
            <a:r>
              <a:rPr lang="en-US" dirty="0"/>
              <a:t>Power BI JavaScript API provides access to data about current report</a:t>
            </a:r>
          </a:p>
          <a:p>
            <a:pPr lvl="1"/>
            <a:r>
              <a:rPr lang="en-US" dirty="0"/>
              <a:t>Active page name can be captured dynamically using </a:t>
            </a:r>
            <a:r>
              <a:rPr lang="en-US" sz="2000" b="1" dirty="0" err="1">
                <a:solidFill>
                  <a:srgbClr val="920000"/>
                </a:solidFill>
              </a:rPr>
              <a:t>getActivePage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Bookmark can be captured dynamically using </a:t>
            </a:r>
            <a:r>
              <a:rPr lang="en-US" sz="2000" b="1" dirty="0" err="1">
                <a:solidFill>
                  <a:srgbClr val="920000"/>
                </a:solidFill>
              </a:rPr>
              <a:t>bookmarkManager.capture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Custom bookmark state used to pass current filtering state to export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C8118-046C-6947-64DC-2B0B5C16C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85" b="57129"/>
          <a:stretch/>
        </p:blipFill>
        <p:spPr>
          <a:xfrm>
            <a:off x="1215641" y="5024487"/>
            <a:ext cx="9654203" cy="1018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6313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09F9AB-DF54-B96B-C3FF-948A1814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AppOwnsDataWebApi.</a:t>
            </a:r>
            <a:r>
              <a:rPr lang="en-US" dirty="0" err="1"/>
              <a:t>ExportFile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C1C3A-E788-418F-3929-EE2D14B922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108269"/>
          </a:xfrm>
        </p:spPr>
        <p:txBody>
          <a:bodyPr/>
          <a:lstStyle/>
          <a:p>
            <a:r>
              <a:rPr lang="en-US" sz="2000" b="1" dirty="0" err="1">
                <a:solidFill>
                  <a:srgbClr val="920000"/>
                </a:solidFill>
              </a:rPr>
              <a:t>ExportFileReqest</a:t>
            </a:r>
            <a:r>
              <a:rPr lang="en-US" dirty="0"/>
              <a:t> defined in </a:t>
            </a:r>
            <a:r>
              <a:rPr lang="en-US" sz="2000" b="1" dirty="0" err="1">
                <a:solidFill>
                  <a:srgbClr val="920000"/>
                </a:solidFill>
              </a:rPr>
              <a:t>models.ts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Sample event handler in </a:t>
            </a:r>
            <a:r>
              <a:rPr lang="en-US" sz="2000" b="1" dirty="0" err="1">
                <a:solidFill>
                  <a:srgbClr val="920000"/>
                </a:solidFill>
              </a:rPr>
              <a:t>ReportToolbar.tsx</a:t>
            </a:r>
            <a:r>
              <a:rPr lang="en-US" dirty="0"/>
              <a:t> for exporting single page to 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EBDD6-BE79-8C08-B87A-81D990EB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56" y="1708434"/>
            <a:ext cx="2571750" cy="1042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3E0278-9E6A-167E-A3EB-49CF1371C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56" y="3473339"/>
            <a:ext cx="6793706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46542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A73E-195C-39EB-1282-29732273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AppOwnsDataWebApi.</a:t>
            </a:r>
            <a:r>
              <a:rPr lang="en-US" dirty="0" err="1"/>
              <a:t>ExportFile</a:t>
            </a:r>
            <a:r>
              <a:rPr lang="en-US" dirty="0"/>
              <a:t>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B46D0-D6F9-0775-AEF2-843D6E11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27" y="1305350"/>
            <a:ext cx="6356727" cy="53530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2708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C21D-0CF5-4770-BB92-26847C1E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Starter Kit Export Processing Architecture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1A1A17F-FAE7-4007-949E-610ABCDC797C}"/>
              </a:ext>
            </a:extLst>
          </p:cNvPr>
          <p:cNvSpPr/>
          <p:nvPr/>
        </p:nvSpPr>
        <p:spPr bwMode="auto">
          <a:xfrm>
            <a:off x="746235" y="1489433"/>
            <a:ext cx="3175422" cy="4859771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AppOwnsDataReactClient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1062A0E5-1FC6-4CA7-8921-7568E6E7C2E3}"/>
              </a:ext>
            </a:extLst>
          </p:cNvPr>
          <p:cNvSpPr/>
          <p:nvPr/>
        </p:nvSpPr>
        <p:spPr bwMode="auto">
          <a:xfrm>
            <a:off x="4548384" y="1508287"/>
            <a:ext cx="3279620" cy="4713098"/>
          </a:xfrm>
          <a:prstGeom prst="flowChartProcess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AppOwnsDataWebApi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DC9A833-5111-4078-9FB4-B0D9D51A31E1}"/>
              </a:ext>
            </a:extLst>
          </p:cNvPr>
          <p:cNvSpPr/>
          <p:nvPr/>
        </p:nvSpPr>
        <p:spPr bwMode="auto">
          <a:xfrm>
            <a:off x="8409952" y="1498859"/>
            <a:ext cx="3175422" cy="4722525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Power BI REST API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BEC8CF-B5AD-4CDF-80B4-A8B0BE65934C}"/>
              </a:ext>
            </a:extLst>
          </p:cNvPr>
          <p:cNvSpPr/>
          <p:nvPr/>
        </p:nvSpPr>
        <p:spPr bwMode="auto">
          <a:xfrm flipH="1">
            <a:off x="6821702" y="4015960"/>
            <a:ext cx="3279621" cy="455766"/>
          </a:xfrm>
          <a:prstGeom prst="rightArrow">
            <a:avLst>
              <a:gd name="adj1" fmla="val 67959"/>
              <a:gd name="adj2" fmla="val 917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760000"/>
                </a:solidFill>
              </a:rPr>
              <a:t>GetExportToFileStatusInGroup</a:t>
            </a:r>
            <a:endParaRPr lang="en-US" sz="1200" b="1" dirty="0">
              <a:solidFill>
                <a:srgbClr val="76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BB2EE-7A52-4E70-B2AA-4741703189E6}"/>
              </a:ext>
            </a:extLst>
          </p:cNvPr>
          <p:cNvGrpSpPr/>
          <p:nvPr/>
        </p:nvGrpSpPr>
        <p:grpSpPr>
          <a:xfrm>
            <a:off x="5779211" y="5205053"/>
            <a:ext cx="4218452" cy="826167"/>
            <a:chOff x="5779211" y="5148494"/>
            <a:chExt cx="4218452" cy="826167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2066D20-FE10-4943-BCF6-FA70DABF5BDB}"/>
                </a:ext>
              </a:extLst>
            </p:cNvPr>
            <p:cNvSpPr/>
            <p:nvPr/>
          </p:nvSpPr>
          <p:spPr bwMode="auto">
            <a:xfrm flipH="1">
              <a:off x="6848703" y="5393645"/>
              <a:ext cx="3148960" cy="455766"/>
            </a:xfrm>
            <a:prstGeom prst="rightArrow">
              <a:avLst>
                <a:gd name="adj1" fmla="val 67959"/>
                <a:gd name="adj2" fmla="val 834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GetFileOfExportToFileInGroup</a:t>
              </a:r>
            </a:p>
          </p:txBody>
        </p:sp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CBF9EE30-B286-4F63-A724-E10CF73E1C67}"/>
                </a:ext>
              </a:extLst>
            </p:cNvPr>
            <p:cNvSpPr/>
            <p:nvPr/>
          </p:nvSpPr>
          <p:spPr bwMode="auto">
            <a:xfrm>
              <a:off x="5779211" y="5148494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EB86E6-265C-4D1D-B844-2FB55D1E67D6}"/>
              </a:ext>
            </a:extLst>
          </p:cNvPr>
          <p:cNvGrpSpPr/>
          <p:nvPr/>
        </p:nvGrpSpPr>
        <p:grpSpPr>
          <a:xfrm>
            <a:off x="1772060" y="5198829"/>
            <a:ext cx="3614011" cy="826167"/>
            <a:chOff x="1772060" y="5142270"/>
            <a:chExt cx="3614011" cy="826167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A5B81EC-C8CC-4270-9A78-009D440DB8B5}"/>
                </a:ext>
              </a:extLst>
            </p:cNvPr>
            <p:cNvSpPr/>
            <p:nvPr/>
          </p:nvSpPr>
          <p:spPr bwMode="auto">
            <a:xfrm flipH="1">
              <a:off x="2865891" y="532747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ExportFile API Response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: Folded Corner 25">
              <a:extLst>
                <a:ext uri="{FF2B5EF4-FFF2-40B4-BE49-F238E27FC236}">
                  <a16:creationId xmlns:a16="http://schemas.microsoft.com/office/drawing/2014/main" id="{31C4C694-C0FB-4EC4-AA5F-373DE313C54A}"/>
                </a:ext>
              </a:extLst>
            </p:cNvPr>
            <p:cNvSpPr/>
            <p:nvPr/>
          </p:nvSpPr>
          <p:spPr bwMode="auto">
            <a:xfrm>
              <a:off x="1772060" y="5142270"/>
              <a:ext cx="975088" cy="826167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Exported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96BFD0-241C-43F7-9A41-F818C451D84F}"/>
              </a:ext>
            </a:extLst>
          </p:cNvPr>
          <p:cNvGrpSpPr/>
          <p:nvPr/>
        </p:nvGrpSpPr>
        <p:grpSpPr>
          <a:xfrm>
            <a:off x="6382396" y="2717400"/>
            <a:ext cx="4960726" cy="862519"/>
            <a:chOff x="6382396" y="2660841"/>
            <a:chExt cx="4960726" cy="862519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C24BD248-0730-4D39-B0CF-0A9D5577E2FC}"/>
                </a:ext>
              </a:extLst>
            </p:cNvPr>
            <p:cNvSpPr/>
            <p:nvPr/>
          </p:nvSpPr>
          <p:spPr bwMode="auto">
            <a:xfrm>
              <a:off x="6382396" y="2914200"/>
              <a:ext cx="2520180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ExportToFileInGroup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C338992-A7B1-4005-A359-438CB6D8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2576" y="2660841"/>
              <a:ext cx="2440546" cy="8625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77221F-80C7-4174-BDF7-8A572A2AA510}"/>
              </a:ext>
            </a:extLst>
          </p:cNvPr>
          <p:cNvGrpSpPr/>
          <p:nvPr/>
        </p:nvGrpSpPr>
        <p:grpSpPr>
          <a:xfrm>
            <a:off x="1916421" y="2195373"/>
            <a:ext cx="5467605" cy="621753"/>
            <a:chOff x="1916421" y="2138814"/>
            <a:chExt cx="5467605" cy="62175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0B53B1D-BCD3-47AA-8D11-183748BD253E}"/>
                </a:ext>
              </a:extLst>
            </p:cNvPr>
            <p:cNvSpPr/>
            <p:nvPr/>
          </p:nvSpPr>
          <p:spPr bwMode="auto">
            <a:xfrm>
              <a:off x="1916421" y="2225151"/>
              <a:ext cx="3175422" cy="455766"/>
            </a:xfrm>
            <a:prstGeom prst="rightArrow">
              <a:avLst>
                <a:gd name="adj1" fmla="val 67959"/>
                <a:gd name="adj2" fmla="val 917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760000"/>
                  </a:solidFill>
                  <a:ea typeface="Segoe UI" pitchFamily="34" charset="0"/>
                  <a:cs typeface="Segoe UI" pitchFamily="34" charset="0"/>
                </a:rPr>
                <a:t>https://localhost:44302/ExportFile</a:t>
              </a:r>
              <a:endParaRPr lang="en-US" sz="11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61FD51-4AE7-4CC6-BF81-AECEE3FE8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346" b="11247"/>
            <a:stretch/>
          </p:blipFill>
          <p:spPr>
            <a:xfrm>
              <a:off x="5091843" y="2138814"/>
              <a:ext cx="2292183" cy="6217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Arrow: Down 3">
            <a:extLst>
              <a:ext uri="{FF2B5EF4-FFF2-40B4-BE49-F238E27FC236}">
                <a16:creationId xmlns:a16="http://schemas.microsoft.com/office/drawing/2014/main" id="{8706E113-A932-4C10-B99D-4A89F9F556F9}"/>
              </a:ext>
            </a:extLst>
          </p:cNvPr>
          <p:cNvSpPr/>
          <p:nvPr/>
        </p:nvSpPr>
        <p:spPr bwMode="auto">
          <a:xfrm>
            <a:off x="5455468" y="2831276"/>
            <a:ext cx="1567544" cy="2268422"/>
          </a:xfrm>
          <a:prstGeom prst="downArrow">
            <a:avLst>
              <a:gd name="adj1" fmla="val 73669"/>
              <a:gd name="adj2" fmla="val 28469"/>
            </a:avLst>
          </a:prstGeom>
          <a:solidFill>
            <a:schemeClr val="accent1"/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blocking call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F277D5E-3B30-4066-BEDF-9E1EF254CE24}"/>
              </a:ext>
            </a:extLst>
          </p:cNvPr>
          <p:cNvSpPr/>
          <p:nvPr/>
        </p:nvSpPr>
        <p:spPr bwMode="auto">
          <a:xfrm>
            <a:off x="9311147" y="3579919"/>
            <a:ext cx="1666939" cy="1618911"/>
          </a:xfrm>
          <a:prstGeom prst="downArrow">
            <a:avLst>
              <a:gd name="adj1" fmla="val 73669"/>
              <a:gd name="adj2" fmla="val 29096"/>
            </a:avLst>
          </a:prstGeom>
          <a:solidFill>
            <a:schemeClr val="bg2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asynchronous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760000"/>
                </a:solidFill>
                <a:ea typeface="Segoe UI" pitchFamily="34" charset="0"/>
                <a:cs typeface="Segoe UI" pitchFamily="34" charset="0"/>
              </a:rPr>
              <a:t>non blocking call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013306E4-837D-4708-8332-8F901ECA3D5F}"/>
              </a:ext>
            </a:extLst>
          </p:cNvPr>
          <p:cNvSpPr/>
          <p:nvPr/>
        </p:nvSpPr>
        <p:spPr bwMode="auto">
          <a:xfrm>
            <a:off x="9689327" y="5270610"/>
            <a:ext cx="975088" cy="82616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Exported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406234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6" grpId="0" animBg="1"/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AB35-4A4E-4511-B5BD-1F3F94478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Embedded paginated reports automatically display built-in Export menu </a:t>
            </a:r>
          </a:p>
          <a:p>
            <a:pPr marL="404813" lvl="1" indent="0">
              <a:buNone/>
            </a:pPr>
            <a:r>
              <a:rPr lang="en-US" dirty="0"/>
              <a:t>User can use </a:t>
            </a:r>
            <a:r>
              <a:rPr lang="en-US" b="1" dirty="0"/>
              <a:t>Export</a:t>
            </a:r>
            <a:r>
              <a:rPr lang="en-US" dirty="0"/>
              <a:t> menu to download export by hand in any available format</a:t>
            </a:r>
          </a:p>
          <a:p>
            <a:pPr marL="404813" lvl="1" indent="0">
              <a:buNone/>
            </a:pPr>
            <a:r>
              <a:rPr lang="en-US" dirty="0"/>
              <a:t>No need to include custom web API as with exporting Power BI report with App-Owns-Data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4170-0F61-492D-B430-1EC5E72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" t="12093"/>
          <a:stretch/>
        </p:blipFill>
        <p:spPr>
          <a:xfrm>
            <a:off x="491700" y="2696065"/>
            <a:ext cx="5591348" cy="3314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A6C131D-23BE-4A5A-88BA-55BC123D83A7}"/>
              </a:ext>
            </a:extLst>
          </p:cNvPr>
          <p:cNvSpPr/>
          <p:nvPr/>
        </p:nvSpPr>
        <p:spPr bwMode="auto">
          <a:xfrm flipH="1">
            <a:off x="2247489" y="2736167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5A361-14A8-4ABD-84F1-4BCCF5AC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 with Paginated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FD5C1-CE6F-4DCA-B05C-B6AEFBCD9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8"/>
          <a:stretch/>
        </p:blipFill>
        <p:spPr>
          <a:xfrm>
            <a:off x="527556" y="2667784"/>
            <a:ext cx="5673192" cy="3411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89605E2-0E46-4042-A302-17AF95A5AAD3}"/>
              </a:ext>
            </a:extLst>
          </p:cNvPr>
          <p:cNvSpPr/>
          <p:nvPr/>
        </p:nvSpPr>
        <p:spPr bwMode="auto">
          <a:xfrm flipH="1">
            <a:off x="3214439" y="4914011"/>
            <a:ext cx="966950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23CC0F3-84E2-461E-A690-5A77857F4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347553"/>
              </p:ext>
            </p:extLst>
          </p:nvPr>
        </p:nvGraphicFramePr>
        <p:xfrm>
          <a:off x="7413998" y="3180644"/>
          <a:ext cx="4357335" cy="274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633520" imgH="5440680" progId="Paint.Picture">
                  <p:embed/>
                </p:oleObj>
              </mc:Choice>
              <mc:Fallback>
                <p:oleObj name="Bitmap Image" r:id="rId4" imgW="8633520" imgH="5440680" progId="Paint.Pictur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23CC0F3-84E2-461E-A690-5A77857F4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3998" y="3180644"/>
                        <a:ext cx="4357335" cy="274597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23863C7-73E4-4E9B-B18E-841E3821BF50}"/>
              </a:ext>
            </a:extLst>
          </p:cNvPr>
          <p:cNvSpPr/>
          <p:nvPr/>
        </p:nvSpPr>
        <p:spPr bwMode="auto">
          <a:xfrm>
            <a:off x="6360308" y="4321345"/>
            <a:ext cx="1391565" cy="464568"/>
          </a:xfrm>
          <a:prstGeom prst="rightArrow">
            <a:avLst>
              <a:gd name="adj1" fmla="val 50000"/>
              <a:gd name="adj2" fmla="val 9751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33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1996-80E0-4364-893B-A5878F6C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Review the Dev Camp Session on the Power BI Export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6495D-248D-DA23-4E00-DA73C5964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sz="2400" b="1" dirty="0"/>
              <a:t>Session 16: Using the Power BI Export API to Generate PDF and Image Files</a:t>
            </a:r>
          </a:p>
          <a:p>
            <a:pPr lvl="1"/>
            <a:r>
              <a:rPr lang="en-US" sz="2000" dirty="0"/>
              <a:t>Webinar Recording: </a:t>
            </a:r>
            <a:r>
              <a:rPr lang="en-US" sz="2000" b="1" dirty="0">
                <a:hlinkClick r:id="rId2"/>
              </a:rPr>
              <a:t>https://youtu.be/ybWWTVt_guA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Links and Resources: </a:t>
            </a:r>
            <a:r>
              <a:rPr lang="en-US" sz="2000" b="1" dirty="0">
                <a:hlinkClick r:id="rId3"/>
              </a:rPr>
              <a:t>https://www.powerbidevcamp.net/sessions/session16/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4DF03-D429-BA75-44F5-C856A391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67" y="2666685"/>
            <a:ext cx="6457359" cy="34454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459221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Quick Review of Modern React</a:t>
            </a:r>
          </a:p>
          <a:p>
            <a:r>
              <a:rPr lang="en-US" dirty="0"/>
              <a:t>App-Owns-Data Starter Kit Architecture</a:t>
            </a:r>
          </a:p>
          <a:p>
            <a:r>
              <a:rPr lang="en-US" dirty="0"/>
              <a:t>Designing a View Model for a Multitenant Application</a:t>
            </a:r>
          </a:p>
          <a:p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Embed Token Expiration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Users with Export-to-File Commands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5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7891-5C28-9AF2-4453-001B90D2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User Permissions in AppOwnsDataAdmin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207E-A930-32F9-5DD1-98AE2F407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Setting </a:t>
            </a:r>
            <a:r>
              <a:rPr lang="en-US" sz="2000" b="1" dirty="0">
                <a:solidFill>
                  <a:srgbClr val="920000"/>
                </a:solidFill>
              </a:rPr>
              <a:t>Can Edit</a:t>
            </a:r>
            <a:r>
              <a:rPr lang="en-US" dirty="0"/>
              <a:t> allows user to edit and save changes to existing report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Setting </a:t>
            </a:r>
            <a:r>
              <a:rPr lang="en-US" sz="2000" b="1" dirty="0">
                <a:solidFill>
                  <a:srgbClr val="920000"/>
                </a:solidFill>
              </a:rPr>
              <a:t>Can Create</a:t>
            </a:r>
            <a:r>
              <a:rPr lang="en-US" dirty="0"/>
              <a:t> allows user to create new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23FFA-FB54-6855-7070-A90B8C2E0BF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51" y="1693922"/>
            <a:ext cx="4735650" cy="191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ACA6CD-685F-406A-144B-8E07DBE7417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09" y="4382525"/>
            <a:ext cx="4666523" cy="1952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05041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B8C-F5F5-4084-952F-20326ACE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reports using AppOwnsDataReactClient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B166F-C5FE-4482-A2DF-6FAB31B3F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23576"/>
          </a:xfrm>
        </p:spPr>
        <p:txBody>
          <a:bodyPr/>
          <a:lstStyle/>
          <a:p>
            <a:r>
              <a:rPr lang="en-US" dirty="0"/>
              <a:t>User with </a:t>
            </a:r>
            <a:r>
              <a:rPr lang="en-US" sz="2000" b="1" dirty="0">
                <a:solidFill>
                  <a:srgbClr val="920000"/>
                </a:solidFill>
              </a:rPr>
              <a:t>Can Edit</a:t>
            </a:r>
            <a:r>
              <a:rPr lang="en-US" dirty="0"/>
              <a:t> permissions can move report into edit mode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Once in edit mode, report author can customize report and save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700BC-BBB4-8713-FBEF-0A5D5523A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072"/>
          <a:stretch/>
        </p:blipFill>
        <p:spPr>
          <a:xfrm>
            <a:off x="884086" y="1726687"/>
            <a:ext cx="9990394" cy="75104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5A2939-C062-9712-21BE-7C80A39AC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71"/>
          <a:stretch/>
        </p:blipFill>
        <p:spPr>
          <a:xfrm>
            <a:off x="855001" y="3219172"/>
            <a:ext cx="10030209" cy="354582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0153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B479-074C-4E81-A8C7-D190475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Content using AppOwnsDataClient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ABB64-CB7E-4F04-A1C7-BD7BF52FC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User with </a:t>
            </a:r>
            <a:r>
              <a:rPr lang="en-US" sz="2000" b="1" dirty="0">
                <a:solidFill>
                  <a:srgbClr val="920000"/>
                </a:solidFill>
              </a:rPr>
              <a:t>Can Create </a:t>
            </a:r>
            <a:r>
              <a:rPr lang="en-US" dirty="0"/>
              <a:t>permissions can create new reports</a:t>
            </a:r>
          </a:p>
          <a:p>
            <a:pPr lvl="1"/>
            <a:r>
              <a:rPr lang="en-US" dirty="0"/>
              <a:t>User can use </a:t>
            </a:r>
            <a:r>
              <a:rPr lang="en-US" b="1" dirty="0">
                <a:solidFill>
                  <a:srgbClr val="920000"/>
                </a:solidFill>
              </a:rPr>
              <a:t>Save As</a:t>
            </a:r>
            <a:r>
              <a:rPr lang="en-US" dirty="0"/>
              <a:t> command on report in edit mode to copy a report</a:t>
            </a:r>
          </a:p>
          <a:p>
            <a:pPr lvl="1"/>
            <a:r>
              <a:rPr lang="en-US" dirty="0"/>
              <a:t>User can click dataset link in </a:t>
            </a:r>
            <a:r>
              <a:rPr lang="en-US" b="1" dirty="0">
                <a:solidFill>
                  <a:srgbClr val="920000"/>
                </a:solidFill>
              </a:rPr>
              <a:t>Datasets</a:t>
            </a:r>
            <a:r>
              <a:rPr lang="en-US" dirty="0"/>
              <a:t> section to create new report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1E165-1FB0-CEAF-29DE-A174DF32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7" y="2558184"/>
            <a:ext cx="9311148" cy="248093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6416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81C9-CEED-E20F-2E93-416E9C2C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Refreshing </a:t>
            </a:r>
            <a:r>
              <a:rPr lang="en-US" dirty="0" err="1"/>
              <a:t>EmbedToken</a:t>
            </a:r>
            <a:r>
              <a:rPr lang="en-US" dirty="0"/>
              <a:t> and </a:t>
            </a:r>
            <a:r>
              <a:rPr lang="en-US" dirty="0" err="1"/>
              <a:t>EmbeddingData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3CD4D-F694-00EF-CE41-89D3E9303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0044"/>
          </a:xfrm>
        </p:spPr>
        <p:txBody>
          <a:bodyPr/>
          <a:lstStyle/>
          <a:p>
            <a:r>
              <a:rPr lang="en-US" sz="2000" dirty="0"/>
              <a:t>Creating new report invalidates embed token and embedding data</a:t>
            </a:r>
          </a:p>
          <a:p>
            <a:pPr lvl="1"/>
            <a:r>
              <a:rPr lang="en-US" sz="1600" b="1" dirty="0" err="1">
                <a:solidFill>
                  <a:srgbClr val="920000"/>
                </a:solidFill>
              </a:rPr>
              <a:t>EmbedToken</a:t>
            </a:r>
            <a:r>
              <a:rPr lang="en-US" sz="1800" dirty="0"/>
              <a:t> does not contain report ID for new report</a:t>
            </a:r>
          </a:p>
          <a:p>
            <a:pPr lvl="1"/>
            <a:r>
              <a:rPr lang="en-US" sz="1600" b="1" dirty="0" err="1">
                <a:solidFill>
                  <a:srgbClr val="920000"/>
                </a:solidFill>
              </a:rPr>
              <a:t>EmbeddingData</a:t>
            </a:r>
            <a:r>
              <a:rPr lang="en-US" sz="1800" dirty="0"/>
              <a:t> does not contain new report in </a:t>
            </a:r>
            <a:r>
              <a:rPr lang="en-US" sz="1800" b="1" dirty="0">
                <a:solidFill>
                  <a:srgbClr val="920000"/>
                </a:solidFill>
              </a:rPr>
              <a:t>Reports</a:t>
            </a:r>
            <a:r>
              <a:rPr lang="en-US" sz="1800" dirty="0"/>
              <a:t> collection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What happens when new report is created with </a:t>
            </a:r>
            <a:r>
              <a:rPr lang="en-US" sz="1800" b="1" dirty="0">
                <a:solidFill>
                  <a:srgbClr val="920000"/>
                </a:solidFill>
              </a:rPr>
              <a:t>Save As</a:t>
            </a:r>
            <a:r>
              <a:rPr lang="en-US" sz="2000" dirty="0"/>
              <a:t> command?</a:t>
            </a:r>
          </a:p>
          <a:p>
            <a:pPr lvl="1"/>
            <a:r>
              <a:rPr lang="en-US" sz="1800" dirty="0"/>
              <a:t>Call to </a:t>
            </a:r>
            <a:r>
              <a:rPr lang="en-US" sz="1600" b="1" dirty="0">
                <a:solidFill>
                  <a:srgbClr val="920000"/>
                </a:solidFill>
              </a:rPr>
              <a:t>refreshEmbedToken</a:t>
            </a:r>
            <a:endParaRPr lang="en-US" sz="1800" b="1" dirty="0">
              <a:solidFill>
                <a:srgbClr val="920000"/>
              </a:solidFill>
            </a:endParaRPr>
          </a:p>
          <a:p>
            <a:pPr lvl="1"/>
            <a:r>
              <a:rPr lang="en-US" sz="1800" dirty="0"/>
              <a:t>Call to </a:t>
            </a:r>
            <a:r>
              <a:rPr lang="en-US" sz="1600" b="1" dirty="0" err="1">
                <a:solidFill>
                  <a:srgbClr val="920000"/>
                </a:solidFill>
              </a:rPr>
              <a:t>refreshEmbeddinfData</a:t>
            </a:r>
            <a:endParaRPr lang="en-US" sz="1800" dirty="0"/>
          </a:p>
          <a:p>
            <a:pPr lvl="1"/>
            <a:r>
              <a:rPr lang="en-US" sz="1800" dirty="0"/>
              <a:t>Log </a:t>
            </a:r>
            <a:r>
              <a:rPr lang="en-US" sz="1600" b="1" dirty="0" err="1">
                <a:solidFill>
                  <a:srgbClr val="920000"/>
                </a:solidFill>
              </a:rPr>
              <a:t>CopyReport</a:t>
            </a:r>
            <a:r>
              <a:rPr lang="en-US" sz="1800" dirty="0"/>
              <a:t> activity event</a:t>
            </a:r>
          </a:p>
          <a:p>
            <a:pPr lvl="1"/>
            <a:r>
              <a:rPr lang="en-US" sz="1800" dirty="0"/>
              <a:t>Navigate to URL with ID of new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CD0BF-2FB2-62B6-17DD-AA4C5323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24" y="3245913"/>
            <a:ext cx="6177706" cy="290978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1433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Quick Review of Modern React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App-Owns-Data Starter Kit 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View Model for a Multitenant Application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Functional Component for Embedding Reports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Managing Embed Token Expiration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Providing Users with Export-to-File Commands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29CC-6921-2CDD-5BD2-8EBB6E51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B5914-C64E-83AC-AF5C-F9704CE72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286062"/>
          </a:xfrm>
        </p:spPr>
        <p:txBody>
          <a:bodyPr/>
          <a:lstStyle/>
          <a:p>
            <a:r>
              <a:rPr lang="en-US" dirty="0"/>
              <a:t>Download and try out the </a:t>
            </a:r>
            <a:r>
              <a:rPr lang="en-US" sz="2000" b="1" dirty="0">
                <a:solidFill>
                  <a:srgbClr val="920000"/>
                </a:solidFill>
              </a:rPr>
              <a:t>App-Owns-Data Starter Kit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AppOwnsDataReactClient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>
                <a:hlinkClick r:id="rId2"/>
              </a:rPr>
              <a:t>https://github.com/PowerBiDevCamp/App-Owns-Data-Starter-Kit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Learn more about modern React</a:t>
            </a:r>
          </a:p>
          <a:p>
            <a:pPr lvl="1"/>
            <a:r>
              <a:rPr lang="en-US" dirty="0">
                <a:hlinkClick r:id="rId3"/>
              </a:rPr>
              <a:t>https://beta.reactjs.org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Join Power BI Dev Camp Next Month for More React Coverage</a:t>
            </a:r>
          </a:p>
          <a:p>
            <a:pPr lvl="1"/>
            <a:r>
              <a:rPr lang="en-US" dirty="0"/>
              <a:t>Next month’s session covers using Azure B2C authentication with App-Owns-Data embedding</a:t>
            </a:r>
          </a:p>
          <a:p>
            <a:pPr lvl="1"/>
            <a:r>
              <a:rPr lang="en-US" dirty="0">
                <a:hlinkClick r:id="rId4"/>
              </a:rPr>
              <a:t>https://aka.ms/devcamplive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Live and Love the Power BI Community</a:t>
            </a:r>
          </a:p>
          <a:p>
            <a:pPr lvl="1"/>
            <a:r>
              <a:rPr lang="en-US" dirty="0">
                <a:hlinkClick r:id="rId5"/>
              </a:rPr>
              <a:t>https://community.powerbi.com/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20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i="1" u="sng" dirty="0">
                <a:solidFill>
                  <a:srgbClr val="920000"/>
                </a:solidFill>
              </a:rPr>
              <a:t>Quick</a:t>
            </a:r>
            <a:r>
              <a:rPr lang="en-US" dirty="0"/>
              <a:t> Review of Modern React</a:t>
            </a:r>
          </a:p>
          <a:p>
            <a:r>
              <a:rPr lang="en-US" dirty="0"/>
              <a:t>App-Owns-Data Starter Kit Architecture</a:t>
            </a:r>
          </a:p>
          <a:p>
            <a:r>
              <a:rPr lang="en-US" dirty="0"/>
              <a:t>Designing a View Model for a Multitenant Application</a:t>
            </a:r>
          </a:p>
          <a:p>
            <a:r>
              <a:rPr lang="en-US" dirty="0"/>
              <a:t>Designing a Functional Component for Embedding Reports</a:t>
            </a:r>
          </a:p>
          <a:p>
            <a:r>
              <a:rPr lang="en-US" dirty="0"/>
              <a:t>Managing Embed Token Expiration</a:t>
            </a:r>
          </a:p>
          <a:p>
            <a:r>
              <a:rPr lang="en-US" dirty="0"/>
              <a:t>Providing Users with Export-to-File Commands</a:t>
            </a:r>
          </a:p>
          <a:p>
            <a:r>
              <a:rPr lang="en-US" dirty="0"/>
              <a:t>Designing a Self-service Authoring Experience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68BF-1646-D721-730F-20421144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from Classic React to Modern React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1B81367-0BEC-B556-CFB0-4FB0BE7DB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54080"/>
          </a:xfrm>
        </p:spPr>
        <p:txBody>
          <a:bodyPr/>
          <a:lstStyle/>
          <a:p>
            <a:r>
              <a:rPr lang="en-US" dirty="0"/>
              <a:t>Classic React based on class-based components and lifecycle method</a:t>
            </a:r>
          </a:p>
          <a:p>
            <a:r>
              <a:rPr lang="en-US" dirty="0"/>
              <a:t>Modern React based on functional components and hooks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4377AE-AD4A-8ADC-D03A-4AD7904B963F}"/>
              </a:ext>
            </a:extLst>
          </p:cNvPr>
          <p:cNvGrpSpPr/>
          <p:nvPr/>
        </p:nvGrpSpPr>
        <p:grpSpPr>
          <a:xfrm>
            <a:off x="436875" y="2313711"/>
            <a:ext cx="5781362" cy="4490314"/>
            <a:chOff x="436875" y="1561694"/>
            <a:chExt cx="5781362" cy="44903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8C1106-9D3D-17B1-0112-14B52BECF8DD}"/>
                </a:ext>
              </a:extLst>
            </p:cNvPr>
            <p:cNvSpPr/>
            <p:nvPr/>
          </p:nvSpPr>
          <p:spPr bwMode="auto">
            <a:xfrm>
              <a:off x="436875" y="1561694"/>
              <a:ext cx="5781362" cy="4490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noProof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Class React with Class-based Components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285C4B-6030-389F-F5C6-BA9278DF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043" y="1960860"/>
              <a:ext cx="5626418" cy="4034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B113A2-7019-E71C-4737-885A7B94A3A4}"/>
              </a:ext>
            </a:extLst>
          </p:cNvPr>
          <p:cNvGrpSpPr/>
          <p:nvPr/>
        </p:nvGrpSpPr>
        <p:grpSpPr>
          <a:xfrm>
            <a:off x="6362443" y="2313711"/>
            <a:ext cx="5722723" cy="4064488"/>
            <a:chOff x="6362443" y="2313711"/>
            <a:chExt cx="5722723" cy="40644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4E47B1-A031-B021-6B3F-8BADF5943105}"/>
                </a:ext>
              </a:extLst>
            </p:cNvPr>
            <p:cNvGrpSpPr/>
            <p:nvPr/>
          </p:nvGrpSpPr>
          <p:grpSpPr>
            <a:xfrm>
              <a:off x="7088586" y="2313711"/>
              <a:ext cx="4996580" cy="4064488"/>
              <a:chOff x="6428707" y="1629302"/>
              <a:chExt cx="4996580" cy="40644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AAB6B9-4E35-0826-EA15-3519E612A1B2}"/>
                  </a:ext>
                </a:extLst>
              </p:cNvPr>
              <p:cNvSpPr/>
              <p:nvPr/>
            </p:nvSpPr>
            <p:spPr bwMode="auto">
              <a:xfrm>
                <a:off x="6428707" y="1629302"/>
                <a:ext cx="4996580" cy="40644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noProof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Modern React with Functional Components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84AE9C8-83EA-0A4F-AEC2-AF26F4E76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1614" y="2002566"/>
                <a:ext cx="4851569" cy="3608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B352A5A-F903-8676-833F-EA0DC614E633}"/>
                </a:ext>
              </a:extLst>
            </p:cNvPr>
            <p:cNvSpPr/>
            <p:nvPr/>
          </p:nvSpPr>
          <p:spPr bwMode="auto">
            <a:xfrm>
              <a:off x="6362443" y="3078819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DF93E92-CA84-FE3F-351C-69141FE988D0}"/>
                </a:ext>
              </a:extLst>
            </p:cNvPr>
            <p:cNvSpPr/>
            <p:nvPr/>
          </p:nvSpPr>
          <p:spPr bwMode="auto">
            <a:xfrm>
              <a:off x="6362443" y="3896553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ADA58BE-C309-42CE-E2E5-89BAFEB6E4D7}"/>
                </a:ext>
              </a:extLst>
            </p:cNvPr>
            <p:cNvSpPr/>
            <p:nvPr/>
          </p:nvSpPr>
          <p:spPr bwMode="auto">
            <a:xfrm>
              <a:off x="6362443" y="4714286"/>
              <a:ext cx="616199" cy="65044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883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7E68-8FFE-2D7B-A49D-5B6014CF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with which you should be familiar…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A9C04-9C4D-81DB-8887-53E0843DE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39211"/>
          </a:xfrm>
        </p:spPr>
        <p:txBody>
          <a:bodyPr/>
          <a:lstStyle/>
          <a:p>
            <a:r>
              <a:rPr lang="en-US" dirty="0"/>
              <a:t>Hooks provided by React-JS and the React Router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useState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useEffect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useLayoutEffect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useRef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useContext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</a:rPr>
              <a:t>useNavigate</a:t>
            </a:r>
          </a:p>
        </p:txBody>
      </p:sp>
    </p:spTree>
    <p:extLst>
      <p:ext uri="{BB962C8B-B14F-4D97-AF65-F5344CB8AC3E}">
        <p14:creationId xmlns:p14="http://schemas.microsoft.com/office/powerpoint/2010/main" val="6152401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36ED-2147-2AB4-9EF7-2741CFA4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React Components from Material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10713-3482-B786-19FB-A67AFE2D7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15772"/>
          </a:xfrm>
        </p:spPr>
        <p:txBody>
          <a:bodyPr/>
          <a:lstStyle/>
          <a:p>
            <a:r>
              <a:rPr lang="en-US" sz="2000" dirty="0"/>
              <a:t>Import Material UI Components</a:t>
            </a:r>
          </a:p>
          <a:p>
            <a:endParaRPr lang="en-US" sz="1800" dirty="0"/>
          </a:p>
          <a:p>
            <a:pPr lvl="1"/>
            <a:endParaRPr lang="en-US" sz="1400" dirty="0"/>
          </a:p>
          <a:p>
            <a:r>
              <a:rPr lang="en-US" sz="2000" dirty="0"/>
              <a:t>Build UI using Material UI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3D9BD-B002-C926-D050-7401791A6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86" y="2696065"/>
            <a:ext cx="5554682" cy="4219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F46D5-CB45-A734-3174-0A4750F2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24"/>
          <a:stretch/>
        </p:blipFill>
        <p:spPr>
          <a:xfrm>
            <a:off x="888253" y="1644609"/>
            <a:ext cx="8508368" cy="457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34346-6C07-360A-4085-418147D8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423" y="2692253"/>
            <a:ext cx="5213959" cy="320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979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40350</TotalTime>
  <Words>2125</Words>
  <Application>Microsoft Office PowerPoint</Application>
  <PresentationFormat>Custom</PresentationFormat>
  <Paragraphs>364</Paragraphs>
  <Slides>57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Bitmap Image</vt:lpstr>
      <vt:lpstr>Microsoft Power BI</vt:lpstr>
      <vt:lpstr>Modern React-JS Development with App-Owns-Data Embedding</vt:lpstr>
      <vt:lpstr>Developer Sample used in This Session</vt:lpstr>
      <vt:lpstr>Intro Demo of AppOwnsDataReactClient</vt:lpstr>
      <vt:lpstr>Agenda</vt:lpstr>
      <vt:lpstr>Agenda</vt:lpstr>
      <vt:lpstr>Migrating from Classic React to Modern React</vt:lpstr>
      <vt:lpstr>Hooks with which you should be familiar…</vt:lpstr>
      <vt:lpstr>Working with React Components from Material UI</vt:lpstr>
      <vt:lpstr>MSAL.js V 2.0</vt:lpstr>
      <vt:lpstr>MSAL Component for React (@azure/msal-react)</vt:lpstr>
      <vt:lpstr>Watch the August 2022 Session of Power BI Dev Camp</vt:lpstr>
      <vt:lpstr>Agenda</vt:lpstr>
      <vt:lpstr>App-Owns-Data Starter Kit Architecture</vt:lpstr>
      <vt:lpstr>Database Schema for AppOwnsDataDB</vt:lpstr>
      <vt:lpstr>AppOwnsDataWebApi</vt:lpstr>
      <vt:lpstr>AppOwnsDataWebApi Controllers</vt:lpstr>
      <vt:lpstr>Embedding Data View Model</vt:lpstr>
      <vt:lpstr>Watch the July 2021 Session of Power BI Dev Camp</vt:lpstr>
      <vt:lpstr>Agenda</vt:lpstr>
      <vt:lpstr>AppOwnsDataReactClent Application Structure</vt:lpstr>
      <vt:lpstr>AppOwnsDataWebApi Wrapper Class</vt:lpstr>
      <vt:lpstr>AppOwnsDataWebApi.GetAccessToken</vt:lpstr>
      <vt:lpstr>AppOwnsDataWebApi.GetEmbeddingData</vt:lpstr>
      <vt:lpstr>AppContext.ts </vt:lpstr>
      <vt:lpstr>Storing State for Application Context in App.tsx</vt:lpstr>
      <vt:lpstr>Initializing Application Context with useEffect Hook</vt:lpstr>
      <vt:lpstr>refreshEmbeddingData in App.tsx</vt:lpstr>
      <vt:lpstr>Making Context Available to Child Components</vt:lpstr>
      <vt:lpstr>Using AppContext in a Child Component</vt:lpstr>
      <vt:lpstr>Agenda</vt:lpstr>
      <vt:lpstr>Report.tsx</vt:lpstr>
      <vt:lpstr>Routing to Report.tsx with a Report ID or Dataset ID</vt:lpstr>
      <vt:lpstr>Retrieving the ID Parameter from the Route Path</vt:lpstr>
      <vt:lpstr>Getting Embed Tokens in Report.tsx</vt:lpstr>
      <vt:lpstr>Initialization Logic in Report.tsx</vt:lpstr>
      <vt:lpstr>Report.tsx Output</vt:lpstr>
      <vt:lpstr>ReportToolbar.tsx</vt:lpstr>
      <vt:lpstr>Agenda</vt:lpstr>
      <vt:lpstr>refreshEmbedToken in Report.tsx</vt:lpstr>
      <vt:lpstr>Embed Token Auto-refresh Strategy</vt:lpstr>
      <vt:lpstr>Agenda</vt:lpstr>
      <vt:lpstr>User Experience for Exporting Reports</vt:lpstr>
      <vt:lpstr>Capturing Bookmark State and Active Page Name</vt:lpstr>
      <vt:lpstr>Calling AppOwnsDataWebApi.ExportFile</vt:lpstr>
      <vt:lpstr>AppOwnsDataWebApi.ExportFile Implementation</vt:lpstr>
      <vt:lpstr>App-Owns-Data Starter Kit Export Processing Architecture</vt:lpstr>
      <vt:lpstr>App-Owns-Data Embedding with Paginated Reports</vt:lpstr>
      <vt:lpstr>Review the Dev Camp Session on the Power BI Export API</vt:lpstr>
      <vt:lpstr>Agenda</vt:lpstr>
      <vt:lpstr>Setting User Permissions in AppOwnsDataAdmin</vt:lpstr>
      <vt:lpstr>Edit reports using AppOwnsDataReactClient </vt:lpstr>
      <vt:lpstr>Create New Content using AppOwnsDataClient</vt:lpstr>
      <vt:lpstr>Refreshing EmbedToken and EmbeddingData</vt:lpstr>
      <vt:lpstr>Summary</vt:lpstr>
      <vt:lpstr>Call to Action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Ted Pattison</cp:lastModifiedBy>
  <cp:revision>335</cp:revision>
  <cp:lastPrinted>2019-05-02T20:11:39Z</cp:lastPrinted>
  <dcterms:created xsi:type="dcterms:W3CDTF">2018-09-21T01:16:59Z</dcterms:created>
  <dcterms:modified xsi:type="dcterms:W3CDTF">2022-10-06T16:02:29Z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